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99" r:id="rId3"/>
    <p:sldId id="300" r:id="rId4"/>
    <p:sldId id="303" r:id="rId5"/>
    <p:sldId id="257" r:id="rId6"/>
    <p:sldId id="306" r:id="rId7"/>
    <p:sldId id="261" r:id="rId8"/>
    <p:sldId id="307" r:id="rId9"/>
    <p:sldId id="265" r:id="rId10"/>
    <p:sldId id="308" r:id="rId11"/>
    <p:sldId id="309" r:id="rId12"/>
    <p:sldId id="266" r:id="rId13"/>
    <p:sldId id="270" r:id="rId14"/>
    <p:sldId id="267" r:id="rId15"/>
    <p:sldId id="271" r:id="rId16"/>
    <p:sldId id="310" r:id="rId17"/>
    <p:sldId id="274" r:id="rId18"/>
    <p:sldId id="275" r:id="rId19"/>
    <p:sldId id="277" r:id="rId20"/>
    <p:sldId id="278" r:id="rId21"/>
    <p:sldId id="279" r:id="rId22"/>
    <p:sldId id="282" r:id="rId23"/>
    <p:sldId id="283" r:id="rId24"/>
    <p:sldId id="284" r:id="rId25"/>
    <p:sldId id="285" r:id="rId26"/>
    <p:sldId id="287" r:id="rId27"/>
    <p:sldId id="288" r:id="rId28"/>
    <p:sldId id="311" r:id="rId29"/>
    <p:sldId id="312" r:id="rId3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98" autoAdjust="0"/>
    <p:restoredTop sz="94660"/>
  </p:normalViewPr>
  <p:slideViewPr>
    <p:cSldViewPr>
      <p:cViewPr varScale="1">
        <p:scale>
          <a:sx n="104" d="100"/>
          <a:sy n="104" d="100"/>
        </p:scale>
        <p:origin x="972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6434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r">
              <a:defRPr sz="1200"/>
            </a:lvl1pPr>
          </a:lstStyle>
          <a:p>
            <a:fld id="{A5C8A204-7D59-41F9-8893-99E1A61A9E34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8"/>
            <a:ext cx="3037840" cy="466433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r">
              <a:defRPr sz="1200"/>
            </a:lvl1pPr>
          </a:lstStyle>
          <a:p>
            <a:fld id="{65C4E26A-9277-492E-845F-B71020F89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702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r">
              <a:defRPr sz="1200"/>
            </a:lvl1pPr>
          </a:lstStyle>
          <a:p>
            <a:fld id="{D98960E8-5DAC-4C76-ACF7-280BE58A1877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6" tIns="46583" rIns="93166" bIns="4658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6" tIns="46583" rIns="93166" bIns="4658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r">
              <a:defRPr sz="1200"/>
            </a:lvl1pPr>
          </a:lstStyle>
          <a:p>
            <a:fld id="{EE149A87-77B0-483C-8431-D4CCB83A1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862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49A87-77B0-483C-8431-D4CCB83A149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875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49A87-77B0-483C-8431-D4CCB83A149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493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DDEA4C-50D4-4781-84D0-674C271D89F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40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DDEA4C-50D4-4781-84D0-674C271D89F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25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A2C4-74F1-470C-8694-52683EDB43F9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C203-803C-4B6F-B196-5D5020B9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76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A2C4-74F1-470C-8694-52683EDB43F9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C203-803C-4B6F-B196-5D5020B9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177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A2C4-74F1-470C-8694-52683EDB43F9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C203-803C-4B6F-B196-5D5020B9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647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A2C4-74F1-470C-8694-52683EDB43F9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C203-803C-4B6F-B196-5D5020B9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29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A2C4-74F1-470C-8694-52683EDB43F9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C203-803C-4B6F-B196-5D5020B9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23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A2C4-74F1-470C-8694-52683EDB43F9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C203-803C-4B6F-B196-5D5020B9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18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A2C4-74F1-470C-8694-52683EDB43F9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C203-803C-4B6F-B196-5D5020B9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025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A2C4-74F1-470C-8694-52683EDB43F9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C203-803C-4B6F-B196-5D5020B9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51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A2C4-74F1-470C-8694-52683EDB43F9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C203-803C-4B6F-B196-5D5020B9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551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A2C4-74F1-470C-8694-52683EDB43F9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C203-803C-4B6F-B196-5D5020B9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037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A2C4-74F1-470C-8694-52683EDB43F9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C203-803C-4B6F-B196-5D5020B9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8A2C4-74F1-470C-8694-52683EDB43F9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1C203-803C-4B6F-B196-5D5020B93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42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cross+section+of+a+pine+tree&amp;source=images&amp;cd=&amp;cad=rja&amp;docid=9LPensWvjO1ibM&amp;tbnid=a9JrO0yF4WqsBM:&amp;ved=0CAUQjRw&amp;url=http://web.utk.edu/~grissino/treering-gallery2.htm&amp;ei=0lpLUaakOoifrAHz3oDYAQ&amp;psig=AFQjCNG015ih-0MnlytExEE5CWJ10wl9Qg&amp;ust=1363979275103691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cross+section+of+a+pine+tree&amp;source=images&amp;cd=&amp;cad=rja&amp;docid=9LPensWvjO1ibM&amp;tbnid=a9JrO0yF4WqsBM:&amp;ved=0CAUQjRw&amp;url=http://web.utk.edu/~grissino/treering-gallery2.htm&amp;ei=0lpLUaakOoifrAHz3oDYAQ&amp;psig=AFQjCNG015ih-0MnlytExEE5CWJ10wl9Qg&amp;ust=1363979275103691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ma.ohio-state.edu/biology/images/pinets.jpg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lima.ohio-state.edu/biology/images/pinets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teaching+wood+anatomy&amp;source=images&amp;cd=&amp;cad=rja&amp;docid=nLgrf1Et__8YFM&amp;tbnid=VL8WelvnkYCJoM:&amp;ved=0CAUQjRw&amp;url=http://www.waldwissen.net/waldwirtschaft/holz/wsl_woodanatomy/index_EN&amp;ei=8F5HUdX1H46-qQG8q4CgBQ&amp;bvm=bv.43828540,d.aWc&amp;psig=AFQjCNGtjGdkqB5ylPzXKLR-pgZKLM7SIw&amp;ust=1363718251858564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straordinaria.ch/guests/ANZLF/silk/3D-a0.jpg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raordinaria.ch/guests/ANZLF/silk/3D-a0.jpg" TargetMode="External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teaching+wood+anatomy&amp;source=images&amp;cd=&amp;cad=rja&amp;docid=nLgrf1Et__8YFM&amp;tbnid=VL8WelvnkYCJoM:&amp;ved=0CAUQjRw&amp;url=http://www.waldwissen.net/waldwirtschaft/holz/wsl_woodanatomy/index_EN&amp;ei=8F5HUdX1H46-qQG8q4CgBQ&amp;bvm=bv.43828540,d.aWc&amp;psig=AFQjCNGtjGdkqB5ylPzXKLR-pgZKLM7SIw&amp;ust=1363718251858564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google.com/url?sa=i&amp;rct=j&amp;q=cross+section+of+wood&amp;source=images&amp;cd=&amp;cad=rja&amp;docid=4j3H-Y-Io-0IoM&amp;tbnid=cGTIjwFY1ptuKM:&amp;ved=0CAUQjRw&amp;url=http://woodworkplansmadeeasy.com/wood-composition-and-properties&amp;ei=l1NLUbrAOcaBywGG6oG4Bg&amp;bvm=bv.44158598,d.aWc&amp;psig=AFQjCNFEaXbzNPK8OoR_bhHbgboYWjZxBA&amp;ust=1363973340138794" TargetMode="Externa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1: Three Planes of Wood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025862" y="5181600"/>
            <a:ext cx="6934200" cy="154471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000" b="1" dirty="0"/>
              <a:t>Transverse* or cross </a:t>
            </a:r>
            <a:r>
              <a:rPr lang="en-US" sz="2000" b="1" dirty="0" smtClean="0"/>
              <a:t>sectional </a:t>
            </a:r>
            <a:r>
              <a:rPr lang="en-US" sz="2000" dirty="0"/>
              <a:t>surface is what you see when you look down on a tree </a:t>
            </a:r>
            <a:r>
              <a:rPr lang="en-US" sz="2000" dirty="0" smtClean="0"/>
              <a:t>trunk or at </a:t>
            </a:r>
            <a:r>
              <a:rPr lang="en-US" sz="2000" dirty="0"/>
              <a:t>the end of a board or </a:t>
            </a:r>
            <a:r>
              <a:rPr lang="en-US" sz="2000" dirty="0" smtClean="0"/>
              <a:t>log.</a:t>
            </a:r>
          </a:p>
          <a:p>
            <a:pPr marL="0" lvl="0" indent="0">
              <a:buNone/>
            </a:pPr>
            <a:r>
              <a:rPr lang="en-US" sz="2000" dirty="0" smtClean="0"/>
              <a:t>A transvers </a:t>
            </a:r>
            <a:r>
              <a:rPr lang="en-US" sz="2000" dirty="0"/>
              <a:t>cut reveals annual growth rings which appear as </a:t>
            </a:r>
            <a:r>
              <a:rPr lang="en-US" sz="2000" dirty="0" smtClean="0"/>
              <a:t>a series of circles </a:t>
            </a:r>
            <a:r>
              <a:rPr lang="en-US" sz="2000" dirty="0"/>
              <a:t>in F</a:t>
            </a:r>
            <a:r>
              <a:rPr lang="en-US" sz="2000" dirty="0" smtClean="0"/>
              <a:t>igures 2.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Content Placeholder 6" descr="http://www.puc.edu/Faculty/Gilbert_Muth/art0059.jpg"/>
          <p:cNvPicPr>
            <a:picLocks noGrp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6" t="18155" r="48595" b="63778"/>
          <a:stretch/>
        </p:blipFill>
        <p:spPr bwMode="auto">
          <a:xfrm>
            <a:off x="23690" y="1739394"/>
            <a:ext cx="5457671" cy="3126065"/>
          </a:xfrm>
          <a:prstGeom prst="rect">
            <a:avLst/>
          </a:prstGeom>
          <a:noFill/>
          <a:extLst/>
        </p:spPr>
      </p:pic>
      <p:sp>
        <p:nvSpPr>
          <p:cNvPr id="9" name="TextBox 8"/>
          <p:cNvSpPr txBox="1"/>
          <p:nvPr/>
        </p:nvSpPr>
        <p:spPr>
          <a:xfrm>
            <a:off x="4061946" y="4526905"/>
            <a:ext cx="862031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Figure 1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612466" y="6270880"/>
            <a:ext cx="1370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Figure 2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894827" y="1981200"/>
            <a:ext cx="2362200" cy="7620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http://web.utk.edu/~grissino/Site/galleries/treering-gallery2/small%20red%20pine.jpg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200" y="1739394"/>
            <a:ext cx="3172586" cy="307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013336" y="4473387"/>
            <a:ext cx="862031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Figure 2</a:t>
            </a:r>
            <a:endParaRPr lang="en-US" sz="1600" b="1" dirty="0"/>
          </a:p>
        </p:txBody>
      </p:sp>
      <p:sp>
        <p:nvSpPr>
          <p:cNvPr id="14" name="Oval 13"/>
          <p:cNvSpPr/>
          <p:nvPr/>
        </p:nvSpPr>
        <p:spPr>
          <a:xfrm>
            <a:off x="7181702" y="1511355"/>
            <a:ext cx="1729936" cy="551884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Transverse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0968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00" b="8718"/>
          <a:stretch/>
        </p:blipFill>
        <p:spPr bwMode="auto">
          <a:xfrm>
            <a:off x="5377799" y="3048001"/>
            <a:ext cx="3657677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4" r="51692"/>
          <a:stretch/>
        </p:blipFill>
        <p:spPr bwMode="auto">
          <a:xfrm>
            <a:off x="4308958" y="1577674"/>
            <a:ext cx="2030081" cy="259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38150" y="107157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Arial" pitchFamily="34" charset="0"/>
                <a:cs typeface="Arial" pitchFamily="34" charset="0"/>
              </a:rPr>
              <a:t>Station 3: </a:t>
            </a:r>
            <a:r>
              <a:rPr lang="en-US" sz="4000" dirty="0" smtClean="0"/>
              <a:t>Plant Vascular </a:t>
            </a:r>
            <a:r>
              <a:rPr lang="en-US" sz="4000" dirty="0"/>
              <a:t>Systems</a:t>
            </a:r>
            <a:br>
              <a:rPr lang="en-US" sz="4000" dirty="0"/>
            </a:br>
            <a:r>
              <a:rPr lang="en-US" sz="2800" dirty="0"/>
              <a:t>Xylem Functions to Conduct Water and Nutrients</a:t>
            </a:r>
          </a:p>
        </p:txBody>
      </p:sp>
      <p:sp>
        <p:nvSpPr>
          <p:cNvPr id="7" name="Content Placeholder 19"/>
          <p:cNvSpPr>
            <a:spLocks noGrp="1"/>
          </p:cNvSpPr>
          <p:nvPr>
            <p:ph sz="half" idx="1"/>
          </p:nvPr>
        </p:nvSpPr>
        <p:spPr>
          <a:xfrm>
            <a:off x="292037" y="1752600"/>
            <a:ext cx="3711916" cy="4038600"/>
          </a:xfrm>
        </p:spPr>
        <p:txBody>
          <a:bodyPr>
            <a:noAutofit/>
          </a:bodyPr>
          <a:lstStyle/>
          <a:p>
            <a:r>
              <a:rPr lang="en-US" sz="1600" dirty="0" smtClean="0"/>
              <a:t>Cellular division in the cambium results in the production of Xylem tissue. </a:t>
            </a:r>
          </a:p>
          <a:p>
            <a:r>
              <a:rPr lang="en-US" sz="1600" dirty="0" smtClean="0"/>
              <a:t>Xylem is </a:t>
            </a:r>
            <a:r>
              <a:rPr lang="en-US" sz="1600" dirty="0"/>
              <a:t>a complex tissue composed of more than one cell type</a:t>
            </a:r>
            <a:r>
              <a:rPr lang="en-US" sz="1600" dirty="0" smtClean="0"/>
              <a:t>.</a:t>
            </a:r>
          </a:p>
          <a:p>
            <a:r>
              <a:rPr lang="en-US" sz="1600" dirty="0" smtClean="0"/>
              <a:t>Xylem tissue of conifers is </a:t>
            </a:r>
            <a:r>
              <a:rPr lang="en-US" sz="1600" dirty="0"/>
              <a:t>composed of elongate cells </a:t>
            </a:r>
            <a:r>
              <a:rPr lang="en-US" sz="1600" dirty="0" smtClean="0"/>
              <a:t>that form tubes with </a:t>
            </a:r>
            <a:r>
              <a:rPr lang="en-US" sz="1600" dirty="0"/>
              <a:t>pointed ends called </a:t>
            </a:r>
            <a:r>
              <a:rPr lang="en-US" sz="1600" b="1" dirty="0" err="1" smtClean="0"/>
              <a:t>tracheids</a:t>
            </a:r>
            <a:r>
              <a:rPr lang="en-US" sz="1600" dirty="0" smtClean="0"/>
              <a:t>. </a:t>
            </a:r>
            <a:endParaRPr lang="en-US" sz="1600" dirty="0"/>
          </a:p>
          <a:p>
            <a:r>
              <a:rPr lang="en-US" sz="1600" dirty="0" err="1"/>
              <a:t>Tracheids</a:t>
            </a:r>
            <a:r>
              <a:rPr lang="en-US" sz="1600" dirty="0"/>
              <a:t> </a:t>
            </a:r>
            <a:r>
              <a:rPr lang="en-US" sz="1600" dirty="0" smtClean="0"/>
              <a:t>are perforated and become </a:t>
            </a:r>
            <a:r>
              <a:rPr lang="en-US" sz="1600" dirty="0"/>
              <a:t>hollow, water-conducting </a:t>
            </a:r>
            <a:r>
              <a:rPr lang="en-US" sz="1600" dirty="0" smtClean="0"/>
              <a:t>pipelines that also serve as support.</a:t>
            </a:r>
          </a:p>
          <a:p>
            <a:r>
              <a:rPr lang="en-US" sz="1600" dirty="0" smtClean="0"/>
              <a:t>Xylem </a:t>
            </a:r>
            <a:r>
              <a:rPr lang="en-US" sz="1600" dirty="0"/>
              <a:t>cells are thick walled cells that are dead at maturity</a:t>
            </a:r>
            <a:r>
              <a:rPr lang="en-US" sz="1600" dirty="0" smtClean="0"/>
              <a:t>.</a:t>
            </a:r>
          </a:p>
          <a:p>
            <a:r>
              <a:rPr lang="en-US" sz="1600" b="1" dirty="0" smtClean="0"/>
              <a:t>Xylem vessels </a:t>
            </a:r>
            <a:r>
              <a:rPr lang="en-US" sz="1600" dirty="0" smtClean="0"/>
              <a:t>are perforated like </a:t>
            </a:r>
            <a:r>
              <a:rPr lang="en-US" sz="1600" dirty="0" err="1" smtClean="0"/>
              <a:t>tracheids</a:t>
            </a:r>
            <a:r>
              <a:rPr lang="en-US" sz="1600" dirty="0" smtClean="0"/>
              <a:t> but are shorter and fatter.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4335504" y="1430327"/>
            <a:ext cx="11289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Xylem Tracheid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17696" y="1413916"/>
            <a:ext cx="1052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Xylem </a:t>
            </a:r>
            <a:r>
              <a:rPr lang="en-US" sz="1200" dirty="0" smtClean="0"/>
              <a:t>Vessels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6770331" y="2159198"/>
            <a:ext cx="1295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Perforated/pits</a:t>
            </a:r>
            <a:endParaRPr lang="en-US" sz="1400" dirty="0"/>
          </a:p>
        </p:txBody>
      </p:sp>
      <p:cxnSp>
        <p:nvCxnSpPr>
          <p:cNvPr id="17" name="Straight Arrow Connector 16"/>
          <p:cNvCxnSpPr>
            <a:stCxn id="13" idx="1"/>
          </p:cNvCxnSpPr>
          <p:nvPr/>
        </p:nvCxnSpPr>
        <p:spPr>
          <a:xfrm flipH="1" flipV="1">
            <a:off x="5966312" y="2272323"/>
            <a:ext cx="804019" cy="40764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3" idx="1"/>
          </p:cNvCxnSpPr>
          <p:nvPr/>
        </p:nvCxnSpPr>
        <p:spPr>
          <a:xfrm flipH="1">
            <a:off x="5088043" y="2313087"/>
            <a:ext cx="1682288" cy="865595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5364530" y="4033788"/>
            <a:ext cx="80304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 smtClean="0"/>
              <a:t>Tracheid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4168008" y="4050446"/>
            <a:ext cx="106054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Figure 13</a:t>
            </a:r>
            <a:endParaRPr lang="en-US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7988198" y="6427302"/>
            <a:ext cx="106054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Figure 14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1766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2093076"/>
            <a:ext cx="4038600" cy="129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PHLOEM is developed from the Cambium.</a:t>
            </a: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latin typeface="Arial" pitchFamily="34" charset="0"/>
                <a:cs typeface="Arial" pitchFamily="34" charset="0"/>
              </a:rPr>
              <a:t>Station 3: </a:t>
            </a:r>
            <a:r>
              <a:rPr lang="en-US" sz="4000" dirty="0" smtClean="0"/>
              <a:t>Plant Vascular Systems</a:t>
            </a:r>
            <a:br>
              <a:rPr lang="en-US" sz="4000" dirty="0" smtClean="0"/>
            </a:br>
            <a:r>
              <a:rPr lang="en-US" sz="2800" dirty="0" smtClean="0"/>
              <a:t>Phloem Functions to Conduction Sugars and Mineral</a:t>
            </a:r>
            <a:endParaRPr lang="en-US" sz="2800" dirty="0"/>
          </a:p>
        </p:txBody>
      </p:sp>
      <p:pic>
        <p:nvPicPr>
          <p:cNvPr id="7" name="Picture 4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2" r="-1"/>
          <a:stretch/>
        </p:blipFill>
        <p:spPr bwMode="auto">
          <a:xfrm>
            <a:off x="838200" y="2993195"/>
            <a:ext cx="2646259" cy="288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Figure 7: Internal transport system in a tree. (A) Enlarged xylem vessel. (B) Enlarged mature sieve element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1676400"/>
            <a:ext cx="4086225" cy="432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97591" y="5072469"/>
            <a:ext cx="731098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PHLOEM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381000" y="2209800"/>
            <a:ext cx="1219200" cy="3048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138614" y="6074544"/>
            <a:ext cx="106054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Figure 16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631055" y="5889878"/>
            <a:ext cx="106054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Figure 15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2689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7443"/>
            <a:ext cx="8229600" cy="92459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Station 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3: </a:t>
            </a:r>
            <a:r>
              <a:rPr lang="en-US" sz="3600" dirty="0" smtClean="0"/>
              <a:t>Plant </a:t>
            </a:r>
            <a:r>
              <a:rPr lang="en-US" sz="3600" dirty="0"/>
              <a:t>Vascular Systems</a:t>
            </a:r>
            <a:br>
              <a:rPr lang="en-US" sz="3600" dirty="0"/>
            </a:br>
            <a:r>
              <a:rPr lang="en-US" sz="2800" dirty="0"/>
              <a:t>Phloem Functions to Conduction Sugars and Mineral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1970" y="1445579"/>
            <a:ext cx="8494829" cy="3581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/>
              <a:t>PHLOEM </a:t>
            </a:r>
            <a:r>
              <a:rPr lang="en-US" sz="2000" dirty="0" smtClean="0"/>
              <a:t>distributes </a:t>
            </a:r>
            <a:r>
              <a:rPr lang="en-US" sz="2000" dirty="0"/>
              <a:t>the products of photosynthesis (mainly from the leaves) to the rest of the plants.</a:t>
            </a:r>
            <a:br>
              <a:rPr lang="en-US" sz="2000" dirty="0"/>
            </a:br>
            <a:endParaRPr lang="en-US" sz="2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Like xylem phloem is a </a:t>
            </a:r>
            <a:endParaRPr lang="en-US" sz="2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complex </a:t>
            </a:r>
            <a:r>
              <a:rPr lang="en-US" sz="2000" dirty="0"/>
              <a:t>tissue composed </a:t>
            </a:r>
            <a:endParaRPr lang="en-US" sz="2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of </a:t>
            </a:r>
            <a:r>
              <a:rPr lang="en-US" sz="2000" dirty="0"/>
              <a:t>more than one cell type.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Phloem consists </a:t>
            </a:r>
            <a:r>
              <a:rPr lang="en-US" sz="2000" dirty="0"/>
              <a:t>of </a:t>
            </a:r>
            <a:endParaRPr lang="en-US" sz="2000" dirty="0" smtClean="0"/>
          </a:p>
          <a:p>
            <a:r>
              <a:rPr lang="en-US" sz="2000" dirty="0" smtClean="0"/>
              <a:t>sieve cells</a:t>
            </a:r>
          </a:p>
          <a:p>
            <a:r>
              <a:rPr lang="en-US" sz="2000" dirty="0" smtClean="0"/>
              <a:t>sieve </a:t>
            </a:r>
            <a:r>
              <a:rPr lang="en-US" sz="2000" dirty="0"/>
              <a:t>tube </a:t>
            </a:r>
            <a:r>
              <a:rPr lang="en-US" sz="2000" dirty="0" smtClean="0"/>
              <a:t>elements </a:t>
            </a:r>
          </a:p>
          <a:p>
            <a:r>
              <a:rPr lang="en-US" sz="2000" dirty="0" smtClean="0"/>
              <a:t>phloem parenchyma</a:t>
            </a:r>
          </a:p>
          <a:p>
            <a:r>
              <a:rPr lang="en-US" sz="2000" dirty="0" smtClean="0"/>
              <a:t>phloem </a:t>
            </a:r>
            <a:r>
              <a:rPr lang="en-US" sz="2000" dirty="0"/>
              <a:t>ray </a:t>
            </a:r>
            <a:r>
              <a:rPr lang="en-US" sz="2000" dirty="0" smtClean="0"/>
              <a:t>cells.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Phloem </a:t>
            </a:r>
            <a:r>
              <a:rPr lang="en-US" sz="2000" dirty="0"/>
              <a:t>is always </a:t>
            </a:r>
            <a:r>
              <a:rPr lang="en-US" sz="2000" dirty="0" smtClean="0"/>
              <a:t>alive! </a:t>
            </a:r>
            <a:endParaRPr lang="en-US" sz="2000" dirty="0"/>
          </a:p>
        </p:txBody>
      </p:sp>
      <p:pic>
        <p:nvPicPr>
          <p:cNvPr id="2052" name="Picture 4" descr="http://www.cartage.org.lb/en/themes/sciences/botanicalsciences/plantsstructure/plantsstructure/phloemdiag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098" y="2438400"/>
            <a:ext cx="2734599" cy="224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57600" y="5378575"/>
            <a:ext cx="4656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Phloem cells as seen in longitudinal section. Note the longitudinal view of the sieve plate inside the large sieve tube cell.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97147" y="4826924"/>
            <a:ext cx="106054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Figure 17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669010" y="4826924"/>
            <a:ext cx="106054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Figure 18</a:t>
            </a:r>
            <a:endParaRPr lang="en-US" b="1" dirty="0"/>
          </a:p>
        </p:txBody>
      </p:sp>
      <p:pic>
        <p:nvPicPr>
          <p:cNvPr id="17" name="Picture 4" descr="R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2" r="-1"/>
          <a:stretch/>
        </p:blipFill>
        <p:spPr bwMode="auto">
          <a:xfrm>
            <a:off x="6199140" y="1951007"/>
            <a:ext cx="2646259" cy="288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5657850" y="3200400"/>
            <a:ext cx="1276350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5871697" y="4038600"/>
            <a:ext cx="881931" cy="762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560965" y="3657600"/>
            <a:ext cx="1231833" cy="8675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941334" y="2743200"/>
            <a:ext cx="93807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Companion </a:t>
            </a:r>
          </a:p>
          <a:p>
            <a:r>
              <a:rPr lang="en-US" sz="1200" dirty="0" smtClean="0"/>
              <a:t>cells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7946868" y="3470146"/>
            <a:ext cx="119713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Two way flow of water and food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3620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592144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/>
              <a:t>Growth Ring </a:t>
            </a:r>
            <a:r>
              <a:rPr lang="en-US" sz="2000" dirty="0"/>
              <a:t>– </a:t>
            </a:r>
            <a:r>
              <a:rPr lang="en-US" sz="2000" dirty="0" smtClean="0"/>
              <a:t>is a </a:t>
            </a:r>
            <a:r>
              <a:rPr lang="en-US" sz="2000" dirty="0"/>
              <a:t>ring of wood </a:t>
            </a:r>
            <a:r>
              <a:rPr lang="en-US" sz="2000" dirty="0" smtClean="0"/>
              <a:t>visible on the transverse surface of a tree section. Each ring results from </a:t>
            </a:r>
            <a:r>
              <a:rPr lang="en-US" sz="2000" dirty="0"/>
              <a:t>periodic </a:t>
            </a:r>
            <a:r>
              <a:rPr lang="en-US" sz="2000" dirty="0" smtClean="0"/>
              <a:t>growth or cell division at the cambium. One year of growth is an </a:t>
            </a:r>
            <a:r>
              <a:rPr lang="en-US" sz="2000" dirty="0"/>
              <a:t>annual </a:t>
            </a:r>
            <a:r>
              <a:rPr lang="en-US" sz="2000" dirty="0" smtClean="0"/>
              <a:t>ring which contains a region of </a:t>
            </a:r>
            <a:r>
              <a:rPr lang="en-US" sz="2000" b="1" dirty="0" err="1" smtClean="0"/>
              <a:t>earlywood</a:t>
            </a:r>
            <a:r>
              <a:rPr lang="en-US" sz="2000" dirty="0" smtClean="0"/>
              <a:t> and </a:t>
            </a:r>
            <a:r>
              <a:rPr lang="en-US" sz="2000" b="1" dirty="0" smtClean="0"/>
              <a:t>latewood</a:t>
            </a:r>
            <a:r>
              <a:rPr lang="en-US" sz="2000" dirty="0" smtClean="0"/>
              <a:t>.</a:t>
            </a:r>
          </a:p>
          <a:p>
            <a:endParaRPr lang="en-US" sz="2000" dirty="0"/>
          </a:p>
          <a:p>
            <a:r>
              <a:rPr lang="en-US" sz="2000" b="1" dirty="0" err="1" smtClean="0"/>
              <a:t>Earlywood</a:t>
            </a:r>
            <a:r>
              <a:rPr lang="en-US" sz="2000" b="1" dirty="0" smtClean="0"/>
              <a:t> </a:t>
            </a:r>
            <a:r>
              <a:rPr lang="en-US" sz="2000" dirty="0"/>
              <a:t>– </a:t>
            </a:r>
            <a:r>
              <a:rPr lang="en-US" sz="2000" dirty="0" smtClean="0"/>
              <a:t>is that </a:t>
            </a:r>
            <a:r>
              <a:rPr lang="en-US" sz="2000" dirty="0"/>
              <a:t>portion of </a:t>
            </a:r>
            <a:r>
              <a:rPr lang="en-US" sz="2000" dirty="0" smtClean="0"/>
              <a:t>a growth produced </a:t>
            </a:r>
            <a:r>
              <a:rPr lang="en-US" sz="2000" dirty="0"/>
              <a:t>at the beginning of </a:t>
            </a:r>
            <a:r>
              <a:rPr lang="en-US" sz="2000" dirty="0" smtClean="0"/>
              <a:t>the growing </a:t>
            </a:r>
            <a:r>
              <a:rPr lang="en-US" sz="2000" dirty="0"/>
              <a:t>season (spring wood</a:t>
            </a:r>
            <a:r>
              <a:rPr lang="en-US" sz="2000" dirty="0" smtClean="0"/>
              <a:t>).</a:t>
            </a:r>
          </a:p>
          <a:p>
            <a:endParaRPr lang="en-US" sz="2000" dirty="0"/>
          </a:p>
          <a:p>
            <a:r>
              <a:rPr lang="en-US" sz="2000" b="1" dirty="0" smtClean="0"/>
              <a:t>Latewood</a:t>
            </a:r>
            <a:r>
              <a:rPr lang="en-US" sz="2000" dirty="0" smtClean="0"/>
              <a:t> </a:t>
            </a:r>
            <a:r>
              <a:rPr lang="en-US" sz="2000" dirty="0"/>
              <a:t>– </a:t>
            </a:r>
            <a:r>
              <a:rPr lang="en-US" sz="2000" dirty="0" smtClean="0"/>
              <a:t>is that </a:t>
            </a:r>
            <a:r>
              <a:rPr lang="en-US" sz="2000" dirty="0"/>
              <a:t>portion of </a:t>
            </a:r>
            <a:r>
              <a:rPr lang="en-US" sz="2000" dirty="0" smtClean="0"/>
              <a:t>an annual </a:t>
            </a:r>
            <a:r>
              <a:rPr lang="en-US" sz="2000" dirty="0"/>
              <a:t>growth </a:t>
            </a:r>
            <a:r>
              <a:rPr lang="en-US" sz="2000" dirty="0" smtClean="0"/>
              <a:t>produced </a:t>
            </a:r>
            <a:r>
              <a:rPr lang="en-US" sz="2000" dirty="0"/>
              <a:t>during the latter </a:t>
            </a:r>
            <a:r>
              <a:rPr lang="en-US" sz="2000" dirty="0" smtClean="0"/>
              <a:t>part of </a:t>
            </a:r>
            <a:r>
              <a:rPr lang="en-US" sz="2000" dirty="0"/>
              <a:t>the </a:t>
            </a:r>
            <a:r>
              <a:rPr lang="en-US" sz="2000" dirty="0" smtClean="0"/>
              <a:t>growing season (summer wood).</a:t>
            </a:r>
            <a:endParaRPr lang="en-US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2929463"/>
            <a:ext cx="2587562" cy="3468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57409" y="3937365"/>
            <a:ext cx="12486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Earlywood</a:t>
            </a:r>
            <a:r>
              <a:rPr lang="en-US" b="1" dirty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792483" y="4812463"/>
            <a:ext cx="1178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Latewood</a:t>
            </a:r>
            <a:r>
              <a:rPr lang="en-US" dirty="0"/>
              <a:t> 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Station </a:t>
            </a:r>
            <a:r>
              <a:rPr lang="en-US" dirty="0" smtClean="0"/>
              <a:t>4: Transvers Section</a:t>
            </a:r>
            <a:r>
              <a:rPr lang="en-US" dirty="0"/>
              <a:t/>
            </a:r>
            <a:br>
              <a:rPr lang="en-US" dirty="0"/>
            </a:br>
            <a:r>
              <a:rPr lang="en-US" sz="2700" dirty="0"/>
              <a:t>Microscopic view of </a:t>
            </a:r>
            <a:r>
              <a:rPr lang="en-US" sz="2700" dirty="0" smtClean="0"/>
              <a:t>Growth Rings (</a:t>
            </a:r>
            <a:r>
              <a:rPr lang="en-US" sz="2700" dirty="0" err="1" smtClean="0"/>
              <a:t>Earlywood</a:t>
            </a:r>
            <a:r>
              <a:rPr lang="en-US" sz="2700" dirty="0" smtClean="0"/>
              <a:t> and Latewood)</a:t>
            </a:r>
            <a:endParaRPr lang="en-US" sz="2700" dirty="0"/>
          </a:p>
        </p:txBody>
      </p:sp>
      <p:sp>
        <p:nvSpPr>
          <p:cNvPr id="10" name="TextBox 9"/>
          <p:cNvSpPr txBox="1"/>
          <p:nvPr/>
        </p:nvSpPr>
        <p:spPr>
          <a:xfrm>
            <a:off x="5705248" y="6398256"/>
            <a:ext cx="106054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Figure 19</a:t>
            </a:r>
            <a:endParaRPr lang="en-US" b="1" dirty="0"/>
          </a:p>
        </p:txBody>
      </p:sp>
      <p:pic>
        <p:nvPicPr>
          <p:cNvPr id="8" name="Picture 7" descr="http://web.utk.edu/~grissino/Site/galleries/treering-gallery2/small%20red%20pine.jpg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592145"/>
            <a:ext cx="2286000" cy="212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65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8889" y="55076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Station 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4: </a:t>
            </a:r>
            <a:r>
              <a:rPr lang="en-US" sz="4000" dirty="0"/>
              <a:t>Transvers Section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200" dirty="0" smtClean="0"/>
              <a:t>Microscopic view of </a:t>
            </a:r>
            <a:r>
              <a:rPr lang="en-US" sz="3200" dirty="0" err="1" smtClean="0"/>
              <a:t>Earlywood</a:t>
            </a:r>
            <a:r>
              <a:rPr lang="en-US" sz="3200" dirty="0" smtClean="0"/>
              <a:t> and Latewood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86762" y="1291343"/>
            <a:ext cx="8491727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Microscopic cross sectional view of the annual rings (xylem tissue) reveal a pattern of alternating larger and smaller lumen = tubes = tracheid cells.</a:t>
            </a:r>
          </a:p>
          <a:p>
            <a:r>
              <a:rPr lang="en-US" sz="1800" dirty="0" smtClean="0"/>
              <a:t>In </a:t>
            </a:r>
            <a:r>
              <a:rPr lang="en-US" sz="1800" dirty="0"/>
              <a:t>pines, the </a:t>
            </a:r>
            <a:r>
              <a:rPr lang="en-US" sz="1800" dirty="0" smtClean="0"/>
              <a:t>tracheid cells of </a:t>
            </a:r>
            <a:r>
              <a:rPr lang="en-US" sz="1800" dirty="0" err="1" smtClean="0"/>
              <a:t>earlywood</a:t>
            </a:r>
            <a:r>
              <a:rPr lang="en-US" sz="1800" dirty="0" smtClean="0"/>
              <a:t> (</a:t>
            </a:r>
            <a:r>
              <a:rPr lang="en-US" sz="1800" u="sng" dirty="0" smtClean="0"/>
              <a:t>spring </a:t>
            </a:r>
            <a:r>
              <a:rPr lang="en-US" sz="1800" dirty="0" err="1" smtClean="0"/>
              <a:t>tracheids</a:t>
            </a:r>
            <a:r>
              <a:rPr lang="en-US" sz="1800" dirty="0" smtClean="0"/>
              <a:t>)</a:t>
            </a:r>
            <a:r>
              <a:rPr lang="en-US" sz="1800" dirty="0">
                <a:solidFill>
                  <a:srgbClr val="00B050"/>
                </a:solidFill>
              </a:rPr>
              <a:t> </a:t>
            </a:r>
            <a:r>
              <a:rPr lang="en-US" sz="1800" dirty="0" smtClean="0"/>
              <a:t>have larger openings </a:t>
            </a:r>
            <a:r>
              <a:rPr lang="en-US" sz="1800" dirty="0"/>
              <a:t>than </a:t>
            </a:r>
            <a:r>
              <a:rPr lang="en-US" sz="1800" dirty="0" smtClean="0"/>
              <a:t>the tracheid cells of latewood (</a:t>
            </a:r>
            <a:r>
              <a:rPr lang="en-US" sz="1800" u="sng" dirty="0" smtClean="0"/>
              <a:t>summer </a:t>
            </a:r>
            <a:r>
              <a:rPr lang="en-US" sz="1800" u="sng" dirty="0" err="1" smtClean="0"/>
              <a:t>tracheids</a:t>
            </a:r>
            <a:r>
              <a:rPr lang="en-US" sz="1800" u="sng" dirty="0" smtClean="0"/>
              <a:t>)</a:t>
            </a:r>
            <a:r>
              <a:rPr lang="en-US" sz="1800" dirty="0" smtClean="0"/>
              <a:t>. </a:t>
            </a:r>
          </a:p>
          <a:p>
            <a:r>
              <a:rPr lang="en-US" sz="1800" dirty="0" smtClean="0"/>
              <a:t>Summer </a:t>
            </a:r>
            <a:r>
              <a:rPr lang="en-US" sz="1800" dirty="0" err="1"/>
              <a:t>tracheids</a:t>
            </a:r>
            <a:r>
              <a:rPr lang="en-US" sz="1800" dirty="0"/>
              <a:t> are smaller and more </a:t>
            </a:r>
            <a:r>
              <a:rPr lang="en-US" sz="1800" dirty="0" smtClean="0"/>
              <a:t>dense making them appear </a:t>
            </a:r>
            <a:r>
              <a:rPr lang="en-US" sz="1800" dirty="0"/>
              <a:t>as dark </a:t>
            </a:r>
            <a:r>
              <a:rPr lang="en-US" sz="1800" dirty="0" smtClean="0"/>
              <a:t>rings. </a:t>
            </a:r>
          </a:p>
          <a:p>
            <a:r>
              <a:rPr lang="en-US" sz="1800" dirty="0" smtClean="0"/>
              <a:t>Each </a:t>
            </a:r>
            <a:r>
              <a:rPr lang="en-US" sz="1800" dirty="0"/>
              <a:t>concentric </a:t>
            </a:r>
            <a:r>
              <a:rPr lang="en-US" sz="1800" dirty="0" smtClean="0"/>
              <a:t>ring </a:t>
            </a:r>
            <a:r>
              <a:rPr lang="en-US" sz="1800" dirty="0"/>
              <a:t>of spring +</a:t>
            </a:r>
            <a:r>
              <a:rPr lang="en-US" sz="1800" dirty="0" smtClean="0"/>
              <a:t> </a:t>
            </a:r>
            <a:r>
              <a:rPr lang="en-US" sz="1800" dirty="0"/>
              <a:t>summer </a:t>
            </a:r>
            <a:r>
              <a:rPr lang="en-US" sz="1800" dirty="0" err="1"/>
              <a:t>tracheids</a:t>
            </a:r>
            <a:r>
              <a:rPr lang="en-US" sz="1800" dirty="0"/>
              <a:t> is called an annual ring.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91200" y="5910574"/>
            <a:ext cx="119227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Figure 12</a:t>
            </a:r>
            <a:endParaRPr lang="en-US" sz="2000" b="1" dirty="0"/>
          </a:p>
        </p:txBody>
      </p:sp>
      <p:pic>
        <p:nvPicPr>
          <p:cNvPr id="15362" name="Picture 2" descr="Image result for microscopic cross section of pine annual rin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376" y="3484314"/>
            <a:ext cx="4492625" cy="337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35259" y="3184992"/>
            <a:ext cx="3045834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Cross Section of Stained </a:t>
            </a:r>
            <a:r>
              <a:rPr lang="en-US" dirty="0"/>
              <a:t>W</a:t>
            </a:r>
            <a:r>
              <a:rPr lang="en-US" dirty="0" smtClean="0"/>
              <a:t>ood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83470" y="6310684"/>
            <a:ext cx="106054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Figure 20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6101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Station 4: </a:t>
            </a:r>
            <a:r>
              <a:rPr lang="en-US" sz="3600" dirty="0"/>
              <a:t>Transvers Section 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en-US" sz="2800" dirty="0" smtClean="0"/>
              <a:t>Electron Microscopy </a:t>
            </a:r>
            <a:r>
              <a:rPr lang="en-US" sz="2800" dirty="0"/>
              <a:t>of </a:t>
            </a:r>
            <a:r>
              <a:rPr lang="en-US" sz="2800" dirty="0" err="1"/>
              <a:t>Earlywood</a:t>
            </a:r>
            <a:r>
              <a:rPr lang="en-US" sz="2800" dirty="0"/>
              <a:t> and Latewood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905000" y="2645603"/>
            <a:ext cx="5745661" cy="3503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02954" y="1820438"/>
            <a:ext cx="2369110" cy="7386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/>
              <a:t>Earlywood</a:t>
            </a:r>
            <a:endParaRPr lang="en-US" sz="1400" dirty="0"/>
          </a:p>
          <a:p>
            <a:pPr algn="ctr"/>
            <a:r>
              <a:rPr lang="en-US" sz="1400" dirty="0"/>
              <a:t>- large diameter cells</a:t>
            </a:r>
          </a:p>
          <a:p>
            <a:pPr algn="ctr"/>
            <a:r>
              <a:rPr lang="en-US" sz="1400" dirty="0"/>
              <a:t>- lower density than </a:t>
            </a:r>
            <a:r>
              <a:rPr lang="en-US" sz="1400" dirty="0" smtClean="0"/>
              <a:t>latewood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291374" y="6263374"/>
            <a:ext cx="111882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Figure 21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823593" y="1828263"/>
            <a:ext cx="1879361" cy="738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Latewood</a:t>
            </a:r>
          </a:p>
          <a:p>
            <a:pPr algn="ctr"/>
            <a:r>
              <a:rPr lang="en-US" sz="1400" dirty="0"/>
              <a:t>- smaller diameter cells</a:t>
            </a:r>
          </a:p>
          <a:p>
            <a:pPr algn="ctr"/>
            <a:r>
              <a:rPr lang="en-US" sz="1400" dirty="0"/>
              <a:t>- thicker cell </a:t>
            </a:r>
            <a:r>
              <a:rPr lang="en-US" sz="1400" dirty="0" smtClean="0"/>
              <a:t>walls</a:t>
            </a:r>
            <a:endParaRPr lang="en-US" sz="14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3200400" y="2645602"/>
            <a:ext cx="0" cy="3503733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286000" y="2645601"/>
            <a:ext cx="0" cy="3503733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391400" y="2750818"/>
            <a:ext cx="0" cy="3503733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324600" y="2645601"/>
            <a:ext cx="0" cy="3503733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076002" y="1828263"/>
            <a:ext cx="1879361" cy="738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Latewood</a:t>
            </a:r>
          </a:p>
          <a:p>
            <a:pPr algn="ctr"/>
            <a:r>
              <a:rPr lang="en-US" sz="1400" dirty="0"/>
              <a:t>- smaller diameter cells</a:t>
            </a:r>
          </a:p>
          <a:p>
            <a:pPr algn="ctr"/>
            <a:r>
              <a:rPr lang="en-US" sz="1400" dirty="0"/>
              <a:t>- thicker cell </a:t>
            </a:r>
            <a:r>
              <a:rPr lang="en-US" sz="1400" dirty="0" smtClean="0"/>
              <a:t>walls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8772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657" y="1204447"/>
            <a:ext cx="5965308" cy="1109662"/>
          </a:xfrm>
        </p:spPr>
        <p:txBody>
          <a:bodyPr>
            <a:normAutofit/>
          </a:bodyPr>
          <a:lstStyle/>
          <a:p>
            <a:r>
              <a:rPr lang="en-US" sz="1600" dirty="0"/>
              <a:t>Wood rays extend </a:t>
            </a:r>
            <a:r>
              <a:rPr lang="en-US" sz="1600" dirty="0" smtClean="0"/>
              <a:t>from the cambium into the xylem and phloem.</a:t>
            </a:r>
          </a:p>
          <a:p>
            <a:r>
              <a:rPr lang="en-US" sz="1600" dirty="0" smtClean="0"/>
              <a:t>Wood rays conduct fluids and sap radially.</a:t>
            </a:r>
          </a:p>
          <a:p>
            <a:r>
              <a:rPr lang="en-US" sz="1600" dirty="0" smtClean="0"/>
              <a:t>Wood rays appear in cross section like a spoke on a wheel</a:t>
            </a: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19458" name="Picture 2" descr="http://workshopcompanion.com/KnowHow/Design/Nature_of_Wood/1_Wood_Grain/1_Wood_Grain_Images/NOW_1_1_28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4109"/>
            <a:ext cx="4517507" cy="437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905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Station 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5: Micro­scopic 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Tree 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Anatomy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4000" dirty="0" smtClean="0">
                <a:latin typeface="Arial" pitchFamily="34" charset="0"/>
                <a:cs typeface="Arial" pitchFamily="34" charset="0"/>
              </a:rPr>
            </a:br>
            <a:r>
              <a:rPr lang="en-US" sz="2800" dirty="0" smtClean="0">
                <a:latin typeface="Arial" pitchFamily="34" charset="0"/>
                <a:cs typeface="Arial" pitchFamily="34" charset="0"/>
              </a:rPr>
              <a:t>Rays and Resin Ducts</a:t>
            </a:r>
            <a:endParaRPr lang="en-US" sz="2800" dirty="0"/>
          </a:p>
        </p:txBody>
      </p:sp>
      <p:pic>
        <p:nvPicPr>
          <p:cNvPr id="7" name="Picture 4" descr="http://philipmarshall.net/Images/arbor-vitae_trans_an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422042"/>
            <a:ext cx="236220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21766" y="2895600"/>
            <a:ext cx="4953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Rays</a:t>
            </a:r>
            <a:endParaRPr lang="en-US" sz="1200" b="1" dirty="0"/>
          </a:p>
        </p:txBody>
      </p:sp>
      <p:sp>
        <p:nvSpPr>
          <p:cNvPr id="10" name="Rectangle 9"/>
          <p:cNvSpPr/>
          <p:nvPr/>
        </p:nvSpPr>
        <p:spPr>
          <a:xfrm>
            <a:off x="4853187" y="5571642"/>
            <a:ext cx="4229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Rays </a:t>
            </a:r>
            <a:r>
              <a:rPr lang="en-US" sz="1600" dirty="0" smtClean="0"/>
              <a:t>- narrow vertical lines consists of </a:t>
            </a:r>
            <a:r>
              <a:rPr lang="en-US" sz="1600" dirty="0" err="1" smtClean="0"/>
              <a:t>tracheids</a:t>
            </a:r>
            <a:r>
              <a:rPr lang="en-US" sz="1600" dirty="0" smtClean="0"/>
              <a:t>. </a:t>
            </a:r>
          </a:p>
          <a:p>
            <a:r>
              <a:rPr lang="en-US" sz="1600" b="1" dirty="0"/>
              <a:t>Vertical Double-headed arrow </a:t>
            </a:r>
            <a:r>
              <a:rPr lang="en-US" sz="1600" dirty="0"/>
              <a:t>indicates a single thick annual ring</a:t>
            </a:r>
            <a:r>
              <a:rPr lang="en-US" sz="1600" dirty="0" smtClean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5105400" y="2029468"/>
            <a:ext cx="32766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Microscopic cross section showing growth ring  and rays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710409" y="6488668"/>
            <a:ext cx="111882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Figure 22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953773" y="5233088"/>
            <a:ext cx="1008813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Figure 23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03179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461" y="114514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Station 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5: Micro­scopic 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Tree 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Anatomy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4000" dirty="0" smtClean="0">
                <a:latin typeface="Arial" pitchFamily="34" charset="0"/>
                <a:cs typeface="Arial" pitchFamily="34" charset="0"/>
              </a:rPr>
            </a:br>
            <a:r>
              <a:rPr lang="en-US" sz="2800" dirty="0" smtClean="0">
                <a:latin typeface="Arial" pitchFamily="34" charset="0"/>
                <a:cs typeface="Arial" pitchFamily="34" charset="0"/>
              </a:rPr>
              <a:t>Rays and Resin Ducts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7977" y="1265234"/>
            <a:ext cx="7239000" cy="82368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000" dirty="0" smtClean="0"/>
              <a:t>The radial resin ducts and the cells serve two functions in the defense of trees. </a:t>
            </a:r>
          </a:p>
          <a:p>
            <a:pPr marL="457200" indent="-457200">
              <a:buAutoNum type="arabicParenR"/>
            </a:pPr>
            <a:r>
              <a:rPr lang="en-US" sz="2000" dirty="0"/>
              <a:t>S</a:t>
            </a:r>
            <a:r>
              <a:rPr lang="en-US" sz="2000" dirty="0" smtClean="0"/>
              <a:t>ynthesis of new resin/sap </a:t>
            </a:r>
          </a:p>
          <a:p>
            <a:pPr marL="457200" indent="-457200">
              <a:buAutoNum type="arabicParenR"/>
            </a:pPr>
            <a:r>
              <a:rPr lang="en-US" sz="2000" dirty="0"/>
              <a:t>D</a:t>
            </a:r>
            <a:r>
              <a:rPr lang="en-US" sz="2000" dirty="0" smtClean="0"/>
              <a:t>elivery of resin/sap to pitch out attacking beetles.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912169" y="5679421"/>
            <a:ext cx="81578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Microscopic cross sections showing resin canals</a:t>
            </a:r>
            <a:endParaRPr lang="en-US" sz="1600" dirty="0"/>
          </a:p>
          <a:p>
            <a:r>
              <a:rPr lang="en-US" sz="1600" dirty="0"/>
              <a:t>Pines, spruces, </a:t>
            </a:r>
            <a:r>
              <a:rPr lang="en-US" sz="1600" dirty="0" smtClean="0"/>
              <a:t>Larch, and </a:t>
            </a:r>
            <a:r>
              <a:rPr lang="en-US" sz="1600" dirty="0"/>
              <a:t>Douglas Fir have "tubes" lined by epithelial cells that </a:t>
            </a:r>
            <a:r>
              <a:rPr lang="en-US" sz="1600" u="sng" dirty="0"/>
              <a:t>produce resin</a:t>
            </a:r>
            <a:r>
              <a:rPr lang="en-US" sz="1600" dirty="0"/>
              <a:t>. </a:t>
            </a:r>
            <a:endParaRPr lang="en-US" sz="1600" dirty="0" smtClean="0"/>
          </a:p>
          <a:p>
            <a:r>
              <a:rPr lang="en-US" sz="1600" dirty="0" smtClean="0"/>
              <a:t>Resin seals wounds caused by insects or other damage</a:t>
            </a:r>
          </a:p>
          <a:p>
            <a:r>
              <a:rPr lang="en-US" sz="1600" dirty="0" smtClean="0"/>
              <a:t>Resin </a:t>
            </a:r>
            <a:r>
              <a:rPr lang="en-US" sz="1600" dirty="0"/>
              <a:t>canals are oriented </a:t>
            </a:r>
            <a:r>
              <a:rPr lang="en-US" sz="1600" dirty="0" smtClean="0"/>
              <a:t>longitudinally.</a:t>
            </a:r>
          </a:p>
        </p:txBody>
      </p:sp>
      <p:pic>
        <p:nvPicPr>
          <p:cNvPr id="6" name="Picture 6" descr="http://philipmarshall.net/Images/pinus_trans_resin_canals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534" y="2324246"/>
            <a:ext cx="237407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97477" y="2248540"/>
            <a:ext cx="93703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Rays</a:t>
            </a:r>
            <a:endParaRPr lang="en-US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410200" y="3103650"/>
            <a:ext cx="160110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Growth ring boundary</a:t>
            </a:r>
            <a:endParaRPr lang="en-US" sz="1200" b="1" dirty="0"/>
          </a:p>
        </p:txBody>
      </p:sp>
      <p:pic>
        <p:nvPicPr>
          <p:cNvPr id="20482" name="Picture 2" descr="http://www4.ncsu.edu/~xylem/WPS202/softwood/swgraphics/lar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914" y="2309867"/>
            <a:ext cx="20574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888580" y="4229345"/>
            <a:ext cx="93703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Resin Canal</a:t>
            </a:r>
            <a:endParaRPr lang="en-US" sz="1200" b="1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876800" y="2575449"/>
            <a:ext cx="228600" cy="3135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119732" y="2606258"/>
            <a:ext cx="190500" cy="2217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423388" y="4021553"/>
            <a:ext cx="93703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Resin Canal</a:t>
            </a:r>
            <a:endParaRPr lang="en-US" sz="1200" b="1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2286000" y="3899046"/>
            <a:ext cx="381000" cy="2610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78511" y="5103699"/>
            <a:ext cx="111882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Figure 24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7303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lima.ohio-state.edu/biology/images/pinex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188" y="2594416"/>
            <a:ext cx="4750012" cy="365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762000"/>
            <a:ext cx="8229600" cy="715962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Station 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6: Micro­scopic 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Tree 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Anatomy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4000" dirty="0" smtClean="0">
                <a:latin typeface="Arial" pitchFamily="34" charset="0"/>
                <a:cs typeface="Arial" pitchFamily="34" charset="0"/>
              </a:rPr>
            </a:br>
            <a:r>
              <a:rPr lang="en-US" sz="3200" dirty="0" smtClean="0">
                <a:latin typeface="Arial" pitchFamily="34" charset="0"/>
                <a:cs typeface="Arial" pitchFamily="34" charset="0"/>
              </a:rPr>
              <a:t>Histology</a:t>
            </a:r>
            <a:r>
              <a:rPr lang="en-US" sz="3200" dirty="0" smtClean="0">
                <a:solidFill>
                  <a:srgbClr val="FF0000"/>
                </a:solidFill>
              </a:rPr>
              <a:t/>
            </a:r>
            <a:br>
              <a:rPr lang="en-US" sz="3200" dirty="0" smtClean="0">
                <a:solidFill>
                  <a:srgbClr val="FF0000"/>
                </a:solidFill>
              </a:rPr>
            </a:b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89740" y="6199654"/>
            <a:ext cx="1752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err="1">
                <a:hlinkClick r:id="rId3"/>
              </a:rPr>
              <a:t>Pinus</a:t>
            </a:r>
            <a:r>
              <a:rPr lang="en-US" sz="1400" b="1" dirty="0">
                <a:hlinkClick r:id="rId3"/>
              </a:rPr>
              <a:t> wood </a:t>
            </a:r>
            <a:r>
              <a:rPr lang="en-US" sz="1400" b="1" dirty="0" err="1">
                <a:hlinkClick r:id="rId3"/>
              </a:rPr>
              <a:t>ts</a:t>
            </a:r>
            <a:r>
              <a:rPr lang="en-US" sz="1400" b="1" dirty="0"/>
              <a:t> x100</a:t>
            </a:r>
            <a:r>
              <a:rPr lang="en-US" sz="1400" b="1" dirty="0" smtClean="0"/>
              <a:t>. 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487487"/>
            <a:ext cx="78075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1. View the microscope slide of the transverse section of </a:t>
            </a:r>
            <a:r>
              <a:rPr lang="en-US" sz="2000" i="1" dirty="0" err="1" smtClean="0"/>
              <a:t>Pinus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stobus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2. Look for some of the feature(s) seen in the image of </a:t>
            </a:r>
            <a:r>
              <a:rPr lang="en-US" sz="2000" i="1" dirty="0" err="1" smtClean="0"/>
              <a:t>Pinus</a:t>
            </a:r>
            <a:r>
              <a:rPr lang="en-US" sz="2000" i="1" dirty="0" smtClean="0"/>
              <a:t> </a:t>
            </a:r>
            <a:r>
              <a:rPr lang="en-US" sz="2000" dirty="0" smtClean="0"/>
              <a:t>wood below.</a:t>
            </a:r>
            <a:endParaRPr lang="en-US" sz="20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5" y="2874209"/>
            <a:ext cx="3943952" cy="30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43000" y="5956068"/>
            <a:ext cx="2209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err="1">
                <a:hlinkClick r:id="rId3"/>
              </a:rPr>
              <a:t>Pinus</a:t>
            </a:r>
            <a:r>
              <a:rPr lang="en-US" sz="1400" b="1" dirty="0">
                <a:hlinkClick r:id="rId3"/>
              </a:rPr>
              <a:t> wood </a:t>
            </a:r>
            <a:r>
              <a:rPr lang="en-US" sz="1400" b="1" dirty="0" err="1">
                <a:hlinkClick r:id="rId3"/>
              </a:rPr>
              <a:t>ts</a:t>
            </a:r>
            <a:r>
              <a:rPr lang="en-US" sz="1400" b="1" dirty="0"/>
              <a:t> </a:t>
            </a:r>
            <a:r>
              <a:rPr lang="en-US" sz="1400" b="1" dirty="0" smtClean="0"/>
              <a:t>x40 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733800" y="6248632"/>
            <a:ext cx="119227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Figure 25</a:t>
            </a:r>
            <a:endParaRPr lang="en-US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926070" y="4120036"/>
            <a:ext cx="111152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</a:rPr>
              <a:t>Summer wood</a:t>
            </a:r>
            <a:endParaRPr lang="en-US" sz="12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0" y="5197834"/>
            <a:ext cx="84766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</a:rPr>
              <a:t>Resin duct</a:t>
            </a:r>
            <a:endParaRPr lang="en-US" sz="12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51408" y="3206110"/>
            <a:ext cx="98969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</a:rPr>
              <a:t>Spring wood</a:t>
            </a:r>
            <a:endParaRPr lang="en-US" sz="1200" b="1" dirty="0">
              <a:solidFill>
                <a:srgbClr val="0070C0"/>
              </a:solidFill>
            </a:endParaRPr>
          </a:p>
        </p:txBody>
      </p:sp>
      <p:cxnSp>
        <p:nvCxnSpPr>
          <p:cNvPr id="12" name="Straight Arrow Connector 11"/>
          <p:cNvCxnSpPr>
            <a:stCxn id="10" idx="3"/>
          </p:cNvCxnSpPr>
          <p:nvPr/>
        </p:nvCxnSpPr>
        <p:spPr>
          <a:xfrm flipV="1">
            <a:off x="6181668" y="5285728"/>
            <a:ext cx="447732" cy="50606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562455" y="5881095"/>
            <a:ext cx="98969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</a:rPr>
              <a:t>Spring wood</a:t>
            </a:r>
            <a:endParaRPr lang="en-US" sz="1200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0" y="4559821"/>
            <a:ext cx="84766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</a:rPr>
              <a:t>Resin duct</a:t>
            </a:r>
            <a:endParaRPr lang="en-US" sz="1200" b="1" dirty="0">
              <a:solidFill>
                <a:srgbClr val="0070C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371668" y="3810000"/>
            <a:ext cx="904932" cy="88832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1947834" y="4698320"/>
            <a:ext cx="423834" cy="111924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286050" y="3095319"/>
            <a:ext cx="47590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Rays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761950" y="3344609"/>
            <a:ext cx="485950" cy="3268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862175" y="3372318"/>
            <a:ext cx="458572" cy="4499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05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73" y="283087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Station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6: Micro­scopic 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Tree Anatomy</a:t>
            </a:r>
            <a:br>
              <a:rPr lang="en-US" sz="3200" dirty="0">
                <a:latin typeface="Arial" pitchFamily="34" charset="0"/>
                <a:cs typeface="Arial" pitchFamily="34" charset="0"/>
              </a:rPr>
            </a:br>
            <a:r>
              <a:rPr lang="en-US" sz="3200" dirty="0">
                <a:latin typeface="Arial" pitchFamily="34" charset="0"/>
                <a:cs typeface="Arial" pitchFamily="34" charset="0"/>
              </a:rPr>
              <a:t>Histology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318916" y="6264307"/>
            <a:ext cx="3327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err="1">
                <a:hlinkClick r:id="rId2"/>
              </a:rPr>
              <a:t>Pinus</a:t>
            </a:r>
            <a:r>
              <a:rPr lang="en-US" sz="1200" b="1" dirty="0">
                <a:hlinkClick r:id="rId2"/>
              </a:rPr>
              <a:t> wood </a:t>
            </a:r>
            <a:r>
              <a:rPr lang="en-US" sz="1200" b="1" dirty="0" err="1">
                <a:hlinkClick r:id="rId2"/>
              </a:rPr>
              <a:t>ts</a:t>
            </a:r>
            <a:r>
              <a:rPr lang="en-US" sz="1200" b="1" dirty="0"/>
              <a:t> x100. Short rays one cell in width are seen in this tangential section.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1317001"/>
            <a:ext cx="7663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1. View the microscopic tangential section of </a:t>
            </a:r>
            <a:r>
              <a:rPr lang="en-US" sz="2000" i="1" dirty="0" err="1" smtClean="0"/>
              <a:t>Pinus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stobus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2. Look for some of the feature(s) seen in the </a:t>
            </a:r>
            <a:r>
              <a:rPr lang="en-US" sz="2000" i="1" dirty="0" err="1" smtClean="0"/>
              <a:t>Pinus</a:t>
            </a:r>
            <a:r>
              <a:rPr lang="en-US" sz="2000" dirty="0" smtClean="0"/>
              <a:t> wood images below.</a:t>
            </a:r>
            <a:endParaRPr lang="en-US" sz="2000" dirty="0"/>
          </a:p>
        </p:txBody>
      </p:sp>
      <p:pic>
        <p:nvPicPr>
          <p:cNvPr id="8" name="Picture 2" descr="http://www.lima.ohio-state.edu/biology/images/pine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212" y="2955041"/>
            <a:ext cx="4142906" cy="328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5" y="2167840"/>
            <a:ext cx="3160318" cy="442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304" y="2024887"/>
            <a:ext cx="3098696" cy="2324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467599" y="4382402"/>
            <a:ext cx="1449477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b="1" i="1" dirty="0" err="1">
                <a:hlinkClick r:id="rId2"/>
              </a:rPr>
              <a:t>Pinus</a:t>
            </a:r>
            <a:r>
              <a:rPr lang="en-US" sz="1200" b="1" dirty="0">
                <a:hlinkClick r:id="rId2"/>
              </a:rPr>
              <a:t> wood </a:t>
            </a:r>
            <a:r>
              <a:rPr lang="en-US" sz="1200" b="1" dirty="0" err="1">
                <a:hlinkClick r:id="rId2"/>
              </a:rPr>
              <a:t>ts</a:t>
            </a:r>
            <a:r>
              <a:rPr lang="en-US" sz="1200" b="1" dirty="0"/>
              <a:t> </a:t>
            </a:r>
            <a:r>
              <a:rPr lang="en-US" sz="1200" b="1" dirty="0" smtClean="0"/>
              <a:t> x40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7596203" y="6064252"/>
            <a:ext cx="119227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Figure 26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2557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03228" y="5306065"/>
            <a:ext cx="5486400" cy="101931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400" b="1" dirty="0"/>
              <a:t>Radial </a:t>
            </a:r>
            <a:r>
              <a:rPr lang="en-US" sz="2400" b="1" dirty="0" smtClean="0"/>
              <a:t>section</a:t>
            </a:r>
            <a:r>
              <a:rPr lang="en-US" sz="2400" dirty="0" smtClean="0"/>
              <a:t> </a:t>
            </a:r>
            <a:r>
              <a:rPr lang="en-US" sz="2400" dirty="0"/>
              <a:t>results from cutting longitudinally </a:t>
            </a:r>
            <a:r>
              <a:rPr lang="en-US" sz="2400" dirty="0" smtClean="0"/>
              <a:t>from </a:t>
            </a:r>
            <a:r>
              <a:rPr lang="en-US" sz="2400" dirty="0"/>
              <a:t>the pith to the bark. </a:t>
            </a:r>
          </a:p>
          <a:p>
            <a:endParaRPr lang="en-US" sz="2400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1: Three Planes of Wood</a:t>
            </a:r>
            <a:endParaRPr lang="en-US" dirty="0"/>
          </a:p>
        </p:txBody>
      </p:sp>
      <p:pic>
        <p:nvPicPr>
          <p:cNvPr id="8" name="Content Placeholder 6" descr="http://www.puc.edu/Faculty/Gilbert_Muth/art0059.jpg"/>
          <p:cNvPicPr>
            <a:picLocks noGrp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6" t="18155" r="48595" b="63778"/>
          <a:stretch/>
        </p:blipFill>
        <p:spPr bwMode="auto">
          <a:xfrm>
            <a:off x="129080" y="1489026"/>
            <a:ext cx="5486400" cy="3429000"/>
          </a:xfrm>
          <a:prstGeom prst="rect">
            <a:avLst/>
          </a:prstGeom>
          <a:noFill/>
          <a:extLst/>
        </p:spPr>
      </p:pic>
      <p:sp>
        <p:nvSpPr>
          <p:cNvPr id="9" name="TextBox 8"/>
          <p:cNvSpPr txBox="1"/>
          <p:nvPr/>
        </p:nvSpPr>
        <p:spPr>
          <a:xfrm>
            <a:off x="4663129" y="4506849"/>
            <a:ext cx="94352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Figure 1</a:t>
            </a:r>
            <a:endParaRPr lang="en-US" b="1" dirty="0"/>
          </a:p>
        </p:txBody>
      </p:sp>
      <p:sp>
        <p:nvSpPr>
          <p:cNvPr id="10" name="Oval 9"/>
          <p:cNvSpPr/>
          <p:nvPr/>
        </p:nvSpPr>
        <p:spPr>
          <a:xfrm>
            <a:off x="3886200" y="2438401"/>
            <a:ext cx="1720457" cy="1103696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ontent Placeholder 5" descr="http://www.waldwissen.net/waldwirtschaft/holz/wsl_woodanatomy/wsl_woodanatomy_illustration_en">
            <a:hlinkClick r:id="rId3"/>
          </p:cNvPr>
          <p:cNvPicPr>
            <a:picLocks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00"/>
          <a:stretch/>
        </p:blipFill>
        <p:spPr bwMode="auto">
          <a:xfrm>
            <a:off x="6324600" y="1417638"/>
            <a:ext cx="1981200" cy="3500388"/>
          </a:xfrm>
          <a:prstGeom prst="rect">
            <a:avLst/>
          </a:prstGeom>
          <a:noFill/>
          <a:extLst/>
        </p:spPr>
      </p:pic>
      <p:sp>
        <p:nvSpPr>
          <p:cNvPr id="16" name="Oval 15"/>
          <p:cNvSpPr/>
          <p:nvPr/>
        </p:nvSpPr>
        <p:spPr>
          <a:xfrm>
            <a:off x="6781800" y="2978217"/>
            <a:ext cx="1066800" cy="570298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Radial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418496" y="1890150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bark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>
            <a:stCxn id="18" idx="2"/>
          </p:cNvCxnSpPr>
          <p:nvPr/>
        </p:nvCxnSpPr>
        <p:spPr>
          <a:xfrm flipH="1">
            <a:off x="8305800" y="2197927"/>
            <a:ext cx="389375" cy="47251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474968" y="4506849"/>
            <a:ext cx="94352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Figure 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0944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993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Station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6: Micro­scopic Tree 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Anatomy</a:t>
            </a:r>
            <a:br>
              <a:rPr lang="en-US" sz="3200" dirty="0">
                <a:latin typeface="Arial" pitchFamily="34" charset="0"/>
                <a:cs typeface="Arial" pitchFamily="34" charset="0"/>
              </a:rPr>
            </a:br>
            <a:r>
              <a:rPr lang="en-US" sz="3200" dirty="0">
                <a:latin typeface="Arial" pitchFamily="34" charset="0"/>
                <a:cs typeface="Arial" pitchFamily="34" charset="0"/>
              </a:rPr>
              <a:t>Histology</a:t>
            </a:r>
            <a:endParaRPr lang="en-US" sz="3200" dirty="0"/>
          </a:p>
        </p:txBody>
      </p:sp>
      <p:pic>
        <p:nvPicPr>
          <p:cNvPr id="2052" name="Picture 4" descr="http://database.prota.org/dbtw-wpd/protabase/Photfile%20Images/Alstonia%20congensis%20rls%20A.%20Campbell%20&amp;%20P.E.%20Gass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69388"/>
            <a:ext cx="4924060" cy="389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71600" y="1297709"/>
            <a:ext cx="7229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1. View the microscopic radial section of </a:t>
            </a:r>
            <a:r>
              <a:rPr lang="en-US" sz="2000" i="1" dirty="0" err="1" smtClean="0"/>
              <a:t>Pinus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stobus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2. Look for some of the feature(s) seen in the radial sections below.</a:t>
            </a:r>
            <a:endParaRPr lang="en-US" sz="2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75535"/>
            <a:ext cx="3124200" cy="388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914400" y="6256021"/>
            <a:ext cx="19049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Radial </a:t>
            </a:r>
            <a:r>
              <a:rPr lang="en-US" sz="1600" b="1" dirty="0"/>
              <a:t>Section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556414" y="6159398"/>
            <a:ext cx="119227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Figure 27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60216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49" y="3756240"/>
            <a:ext cx="5305352" cy="297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432" y="3048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Station 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7: Micro­scopic 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Tree Anatomy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/>
            </a:r>
            <a:br>
              <a:rPr lang="en-US" sz="4000" dirty="0">
                <a:latin typeface="Arial" pitchFamily="34" charset="0"/>
                <a:cs typeface="Arial" pitchFamily="34" charset="0"/>
              </a:rPr>
            </a:br>
            <a:r>
              <a:rPr lang="en-US" sz="3200" dirty="0" smtClean="0"/>
              <a:t>Histology Cube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7332" y="1613775"/>
            <a:ext cx="8817995" cy="175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1. View a microscope slide of </a:t>
            </a:r>
            <a:r>
              <a:rPr lang="en-US" sz="1800" i="1" dirty="0" err="1" smtClean="0"/>
              <a:t>Pinus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strobus</a:t>
            </a:r>
            <a:r>
              <a:rPr lang="en-US" sz="1800" i="1" dirty="0" smtClean="0"/>
              <a:t> </a:t>
            </a:r>
            <a:r>
              <a:rPr lang="en-US" sz="1800" dirty="0" smtClean="0"/>
              <a:t>and/or </a:t>
            </a:r>
            <a:r>
              <a:rPr lang="en-US" sz="1800" i="1" dirty="0" err="1" smtClean="0"/>
              <a:t>Pinus</a:t>
            </a:r>
            <a:r>
              <a:rPr lang="en-US" sz="1800" i="1" dirty="0" smtClean="0"/>
              <a:t> ponderosa</a:t>
            </a:r>
            <a:r>
              <a:rPr lang="en-US" sz="1800" dirty="0" smtClean="0"/>
              <a:t>.</a:t>
            </a:r>
          </a:p>
          <a:p>
            <a:pPr marL="0" indent="0">
              <a:buNone/>
            </a:pPr>
            <a:r>
              <a:rPr lang="en-US" sz="1800" dirty="0" smtClean="0"/>
              <a:t>2. View both 4X and 10X, draw the histological section on the appropriate face of the cube.</a:t>
            </a:r>
          </a:p>
          <a:p>
            <a:pPr marL="0" indent="0">
              <a:buNone/>
            </a:pPr>
            <a:r>
              <a:rPr lang="en-US" sz="1800" dirty="0" smtClean="0"/>
              <a:t>3. Use additional images from figures 29 and 30 to help you draw and label your</a:t>
            </a:r>
          </a:p>
          <a:p>
            <a:pPr marL="0" indent="0">
              <a:buNone/>
            </a:pPr>
            <a:r>
              <a:rPr lang="en-US" sz="1800" dirty="0" smtClean="0"/>
              <a:t>     histology cube.</a:t>
            </a:r>
          </a:p>
          <a:p>
            <a:pPr marL="0" indent="0">
              <a:buNone/>
            </a:pPr>
            <a:r>
              <a:rPr lang="en-US" sz="1800" dirty="0" smtClean="0"/>
              <a:t>4. When you have completed your drawings use the glue stick to make the box.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798645" y="3846186"/>
            <a:ext cx="3200399" cy="2895600"/>
            <a:chOff x="96478" y="152400"/>
            <a:chExt cx="9010651" cy="6547078"/>
          </a:xfrm>
        </p:grpSpPr>
        <p:pic>
          <p:nvPicPr>
            <p:cNvPr id="13" name="Picture 2" descr="Cube Model Templat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349016" y="-1100138"/>
              <a:ext cx="6505575" cy="9010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Image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438" y="152400"/>
              <a:ext cx="2667000" cy="1493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749153" y="6288641"/>
              <a:ext cx="1530870" cy="4108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/>
                <a:t>Radial Plane</a:t>
              </a:r>
              <a:endParaRPr lang="en-US" sz="6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177026" y="4114799"/>
              <a:ext cx="2675120" cy="4108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/>
                <a:t>Cross or Transverse Plane</a:t>
              </a:r>
              <a:endParaRPr lang="en-US" sz="600" dirty="0"/>
            </a:p>
          </p:txBody>
        </p:sp>
        <p:sp>
          <p:nvSpPr>
            <p:cNvPr id="17" name="TextBox 16"/>
            <p:cNvSpPr txBox="1"/>
            <p:nvPr/>
          </p:nvSpPr>
          <p:spPr>
            <a:xfrm rot="5400000">
              <a:off x="-414276" y="3155531"/>
              <a:ext cx="1562748" cy="4993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/>
                <a:t>Tangential Plane</a:t>
              </a:r>
              <a:endParaRPr lang="en-US" sz="6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262812" y="4114799"/>
              <a:ext cx="1132114" cy="4108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/>
                <a:t>Bottom</a:t>
              </a:r>
              <a:endParaRPr lang="en-US" sz="600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747845" y="6329600"/>
            <a:ext cx="119227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Figure 28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06650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cas.muohio.edu/~meicenrd/mudescd/xidw/Awhse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7292"/>
            <a:ext cx="6553200" cy="545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20245" y="0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Arial" pitchFamily="34" charset="0"/>
                <a:cs typeface="Arial" pitchFamily="34" charset="0"/>
              </a:rPr>
              <a:t>Station 7: Micro­scopic Tree Anatomy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>
                <a:latin typeface="Arial" pitchFamily="34" charset="0"/>
                <a:cs typeface="Arial" pitchFamily="34" charset="0"/>
              </a:rPr>
            </a:br>
            <a:r>
              <a:rPr lang="en-US" sz="3200" dirty="0"/>
              <a:t>Histology Cube</a:t>
            </a:r>
          </a:p>
        </p:txBody>
      </p:sp>
      <p:sp>
        <p:nvSpPr>
          <p:cNvPr id="3" name="Rectangle 2"/>
          <p:cNvSpPr/>
          <p:nvPr/>
        </p:nvSpPr>
        <p:spPr>
          <a:xfrm>
            <a:off x="6825820" y="3505200"/>
            <a:ext cx="22144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Use this figure to help you label your H</a:t>
            </a:r>
            <a:r>
              <a:rPr lang="en-US" sz="1400" b="1" dirty="0" smtClean="0"/>
              <a:t>istology Cube of  </a:t>
            </a:r>
            <a:r>
              <a:rPr lang="en-US" sz="1400" b="1" i="1" dirty="0" err="1"/>
              <a:t>Pinus</a:t>
            </a:r>
            <a:r>
              <a:rPr lang="en-US" sz="1400" b="1" i="1" dirty="0"/>
              <a:t> </a:t>
            </a:r>
            <a:r>
              <a:rPr lang="en-US" sz="1400" b="1" i="1" dirty="0" err="1"/>
              <a:t>strobus</a:t>
            </a:r>
            <a:r>
              <a:rPr lang="en-US" sz="1400" b="1" i="1" dirty="0"/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47845" y="6329600"/>
            <a:ext cx="119227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Figure 29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3774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 esau7.tif                                                      00023362Ned 3      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98027" y="305461"/>
            <a:ext cx="4713288" cy="654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rot="16200000">
            <a:off x="-827157" y="2929653"/>
            <a:ext cx="571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Use this figure to help you label your histology drawings of  </a:t>
            </a:r>
            <a:r>
              <a:rPr lang="en-US" sz="2000" b="1" i="1" dirty="0" err="1" smtClean="0"/>
              <a:t>Pinus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strobus</a:t>
            </a:r>
            <a:r>
              <a:rPr lang="en-US" sz="2000" b="1" i="1" dirty="0" smtClean="0"/>
              <a:t>. </a:t>
            </a:r>
            <a:endParaRPr lang="en-US" sz="2000" b="1" i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 rot="16200000">
            <a:off x="-2408722" y="2871536"/>
            <a:ext cx="6324600" cy="8975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Station 7: Micro­scopic Tree Anatomy</a:t>
            </a:r>
            <a:br>
              <a:rPr lang="en-US" sz="2800" dirty="0" smtClean="0">
                <a:latin typeface="Arial" pitchFamily="34" charset="0"/>
                <a:cs typeface="Arial" pitchFamily="34" charset="0"/>
              </a:rPr>
            </a:br>
            <a:r>
              <a:rPr lang="en-US" sz="2800" dirty="0" smtClean="0"/>
              <a:t>Histology Cube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7947900" y="822176"/>
            <a:ext cx="119227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Figure 30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0945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64591"/>
            <a:ext cx="8686800" cy="1143000"/>
          </a:xfrm>
        </p:spPr>
        <p:txBody>
          <a:bodyPr>
            <a:noAutofit/>
          </a:bodyPr>
          <a:lstStyle/>
          <a:p>
            <a:r>
              <a:rPr lang="en-US" sz="4000" dirty="0"/>
              <a:t>Station </a:t>
            </a:r>
            <a:r>
              <a:rPr lang="en-US" sz="4000" dirty="0" smtClean="0"/>
              <a:t>8: Mountain Pine Beetle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Mountain Pine Beetles attack trees by boring through the bark.</a:t>
            </a:r>
          </a:p>
          <a:p>
            <a:r>
              <a:rPr lang="en-US" dirty="0" smtClean="0"/>
              <a:t>A sign that a tree has been attached by mountain pine beetles is the presence of boring </a:t>
            </a:r>
            <a:r>
              <a:rPr lang="en-US" dirty="0"/>
              <a:t>dust in bark </a:t>
            </a:r>
            <a:r>
              <a:rPr lang="en-US" dirty="0" smtClean="0"/>
              <a:t>crevices.</a:t>
            </a:r>
          </a:p>
          <a:p>
            <a:r>
              <a:rPr lang="en-US" dirty="0" smtClean="0"/>
              <a:t>Another sign is popcorn-shaped </a:t>
            </a:r>
            <a:r>
              <a:rPr lang="en-US" dirty="0"/>
              <a:t>masses of resin, called "pitch tubes," on the trunk where beetle tunneling begins. </a:t>
            </a:r>
            <a:endParaRPr lang="en-US" dirty="0" smtClean="0"/>
          </a:p>
          <a:p>
            <a:r>
              <a:rPr lang="en-US" dirty="0" smtClean="0"/>
              <a:t>Pitch </a:t>
            </a:r>
            <a:r>
              <a:rPr lang="en-US" dirty="0"/>
              <a:t>tubes may be brown, pink or white</a:t>
            </a:r>
          </a:p>
        </p:txBody>
      </p:sp>
      <p:pic>
        <p:nvPicPr>
          <p:cNvPr id="12290" name="Picture 2" descr="Pitch tub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675" y="2286000"/>
            <a:ext cx="2783173" cy="420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learnmoreaboutclimate.colorado.edu/images/model-lessons/mountain-pine-beetl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154" y="1307591"/>
            <a:ext cx="2719388" cy="174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Pitch tube with trapped beet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822192"/>
            <a:ext cx="2102068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99221" y="6156295"/>
            <a:ext cx="119227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Figure 31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6383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2295" y="1158114"/>
            <a:ext cx="7293905" cy="1639128"/>
          </a:xfrm>
        </p:spPr>
        <p:txBody>
          <a:bodyPr>
            <a:normAutofit/>
          </a:bodyPr>
          <a:lstStyle/>
          <a:p>
            <a:r>
              <a:rPr lang="en-US" sz="2000" dirty="0"/>
              <a:t>Adult female beetles bore into the inner bark called the </a:t>
            </a:r>
            <a:r>
              <a:rPr lang="en-US" sz="2000" b="1" dirty="0"/>
              <a:t>phloem</a:t>
            </a:r>
            <a:r>
              <a:rPr lang="en-US" sz="2000" dirty="0" smtClean="0"/>
              <a:t>.</a:t>
            </a:r>
          </a:p>
          <a:p>
            <a:r>
              <a:rPr lang="en-US" sz="2000" dirty="0"/>
              <a:t>Beetles create </a:t>
            </a:r>
            <a:r>
              <a:rPr lang="en-US" sz="2000" dirty="0" smtClean="0"/>
              <a:t>galleries and the shape of the gallery is </a:t>
            </a:r>
            <a:r>
              <a:rPr lang="en-US" sz="2000" dirty="0"/>
              <a:t>specific to the beetle and tree type.</a:t>
            </a:r>
          </a:p>
          <a:p>
            <a:r>
              <a:rPr lang="en-US" sz="2000" dirty="0" smtClean="0"/>
              <a:t>Beetles lay eggs in the galleries.</a:t>
            </a:r>
          </a:p>
          <a:p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3799435" y="4081112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1822" y="5189523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480817" y="4081112"/>
            <a:ext cx="534649" cy="577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2" descr="http://farm5.static.flickr.com/4082/4930263037_3666f44d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917" y="4275321"/>
            <a:ext cx="3206542" cy="240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upload.wikimedia.org/wikipedia/en/c/c9/RN_Beetle_galleries,_Wych_el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435" y="2705113"/>
            <a:ext cx="2860154" cy="275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163760"/>
            <a:ext cx="8229600" cy="903040"/>
          </a:xfrm>
        </p:spPr>
        <p:txBody>
          <a:bodyPr>
            <a:normAutofit/>
          </a:bodyPr>
          <a:lstStyle/>
          <a:p>
            <a:r>
              <a:rPr lang="en-US" dirty="0"/>
              <a:t>Station </a:t>
            </a:r>
            <a:r>
              <a:rPr lang="en-US" dirty="0" smtClean="0"/>
              <a:t>8: </a:t>
            </a:r>
            <a:r>
              <a:rPr lang="en-US" sz="4000" dirty="0" smtClean="0"/>
              <a:t>Mountain Pine Beetle</a:t>
            </a:r>
            <a:endParaRPr lang="en-US" sz="4000" dirty="0"/>
          </a:p>
        </p:txBody>
      </p:sp>
      <p:pic>
        <p:nvPicPr>
          <p:cNvPr id="21506" name="Picture 2" descr="Image result for Beetles boring into 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96" y="2669429"/>
            <a:ext cx="181927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Image result for Beetles gallery patter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2888556"/>
            <a:ext cx="2675161" cy="37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772400" y="6306587"/>
            <a:ext cx="119227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smtClean="0"/>
              <a:t>Figure 32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3481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87937"/>
            <a:ext cx="4572000" cy="1904999"/>
          </a:xfrm>
        </p:spPr>
        <p:txBody>
          <a:bodyPr/>
          <a:lstStyle/>
          <a:p>
            <a:r>
              <a:rPr lang="en-US" dirty="0" smtClean="0"/>
              <a:t>The mountain pine beetle create </a:t>
            </a:r>
            <a:r>
              <a:rPr lang="en-US" dirty="0"/>
              <a:t>vertical galleries with a  </a:t>
            </a:r>
            <a:r>
              <a:rPr lang="en-US" dirty="0" smtClean="0"/>
              <a:t>J-shaped </a:t>
            </a:r>
            <a:r>
              <a:rPr lang="en-US" dirty="0"/>
              <a:t>hook on the end.</a:t>
            </a:r>
          </a:p>
          <a:p>
            <a:endParaRPr lang="en-US" dirty="0"/>
          </a:p>
        </p:txBody>
      </p:sp>
      <p:pic>
        <p:nvPicPr>
          <p:cNvPr id="6" name="Picture 6" descr="Mountain pine beetle larva galleries.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80318"/>
            <a:ext cx="2408669" cy="338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dnrc.mt.gov/Forestry/Assistance/Pests/Images/spruce%20beetle%20web%20pics/SBgalleri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948" y="4025848"/>
            <a:ext cx="1760904" cy="263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barkbeetles.org/mountain/fidl2_files/f2_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887937"/>
            <a:ext cx="12954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Station </a:t>
            </a:r>
            <a:r>
              <a:rPr lang="en-US" sz="4000" dirty="0" smtClean="0"/>
              <a:t>8: Mountain Pine Beetle</a:t>
            </a:r>
            <a:endParaRPr lang="en-US" sz="4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438400" y="3200400"/>
            <a:ext cx="3451532" cy="1066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 descr="http://upload.wikimedia.org/wikipedia/commons/thumb/e/e3/Dendroctonus_ponderosae.jpg/250px-Dendroctonus_ponderosa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549481"/>
            <a:ext cx="1586564" cy="158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860145" y="6315959"/>
            <a:ext cx="119227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Figure 33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89648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97"/>
            <a:ext cx="8229600" cy="1096962"/>
          </a:xfrm>
        </p:spPr>
        <p:txBody>
          <a:bodyPr>
            <a:noAutofit/>
          </a:bodyPr>
          <a:lstStyle/>
          <a:p>
            <a:r>
              <a:rPr lang="en-US" sz="4000" dirty="0"/>
              <a:t>Station </a:t>
            </a:r>
            <a:r>
              <a:rPr lang="en-US" sz="4000" dirty="0" smtClean="0"/>
              <a:t>8: Mountain </a:t>
            </a:r>
            <a:r>
              <a:rPr lang="en-US" sz="4000" dirty="0"/>
              <a:t>Pine </a:t>
            </a:r>
            <a:r>
              <a:rPr lang="en-US" sz="4000" dirty="0" smtClean="0"/>
              <a:t>Beetle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119" y="1371600"/>
            <a:ext cx="5334000" cy="501046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Blue stain fungi </a:t>
            </a:r>
            <a:r>
              <a:rPr lang="en-US" dirty="0" smtClean="0"/>
              <a:t>have </a:t>
            </a:r>
            <a:r>
              <a:rPr lang="en-US" dirty="0"/>
              <a:t>evolved relationships with </a:t>
            </a:r>
            <a:r>
              <a:rPr lang="en-US" dirty="0" smtClean="0"/>
              <a:t>mountain </a:t>
            </a:r>
            <a:r>
              <a:rPr lang="en-US" dirty="0"/>
              <a:t>pine </a:t>
            </a:r>
            <a:r>
              <a:rPr lang="en-US" dirty="0" smtClean="0"/>
              <a:t>beetles </a:t>
            </a:r>
            <a:r>
              <a:rPr lang="en-US" dirty="0"/>
              <a:t>that allow them to travel </a:t>
            </a:r>
            <a:r>
              <a:rPr lang="en-US" dirty="0" smtClean="0"/>
              <a:t> </a:t>
            </a:r>
            <a:r>
              <a:rPr lang="en-US" dirty="0"/>
              <a:t>on a special structure in the beetle's mouthparts, and feed on the living tissue (phloem) of the tree. </a:t>
            </a:r>
            <a:endParaRPr lang="en-US" dirty="0" smtClean="0"/>
          </a:p>
          <a:p>
            <a:r>
              <a:rPr lang="en-US" dirty="0" smtClean="0"/>
              <a:t>After </a:t>
            </a:r>
            <a:r>
              <a:rPr lang="en-US" dirty="0"/>
              <a:t>the beetle introduces the fungi to the </a:t>
            </a:r>
            <a:r>
              <a:rPr lang="en-US" dirty="0" smtClean="0"/>
              <a:t>tree. The blue stain fungi </a:t>
            </a:r>
            <a:r>
              <a:rPr lang="en-US" dirty="0"/>
              <a:t>grow rapidly into the sapwood, slowing the movement of fluids and disrupting the tree’s </a:t>
            </a:r>
            <a:r>
              <a:rPr lang="en-US" dirty="0" smtClean="0"/>
              <a:t>defenses </a:t>
            </a:r>
            <a:r>
              <a:rPr lang="en-US" dirty="0"/>
              <a:t>against the invading beetles. </a:t>
            </a:r>
            <a:endParaRPr lang="en-US" dirty="0" smtClean="0"/>
          </a:p>
          <a:p>
            <a:r>
              <a:rPr lang="en-US" dirty="0" smtClean="0"/>
              <a:t>Eventually </a:t>
            </a:r>
            <a:r>
              <a:rPr lang="en-US" dirty="0"/>
              <a:t>the tree dies due to lack of moisture.</a:t>
            </a:r>
          </a:p>
        </p:txBody>
      </p:sp>
      <p:pic>
        <p:nvPicPr>
          <p:cNvPr id="5" name="Picture 2" descr="a diagram of a tree wedge showing the dead outer bark, the live inner bark (or phloem), the live wood (or sapwood) and dead wood (or heartwood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429000"/>
            <a:ext cx="3509420" cy="329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www.fs.fed.us/r3/resources/health/field-guide/images/large/sds-f204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01960"/>
            <a:ext cx="2786048" cy="250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90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3723" y="228600"/>
            <a:ext cx="8392734" cy="6477000"/>
            <a:chOff x="313723" y="228600"/>
            <a:chExt cx="8392734" cy="6477000"/>
          </a:xfrm>
        </p:grpSpPr>
        <p:pic>
          <p:nvPicPr>
            <p:cNvPr id="3" name="Picture 2" descr="http://0.tqn.com/d/rubberstamping/1/0/p/g/-/-/pie_box_template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271590" y="-729267"/>
              <a:ext cx="6477000" cy="8392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 rot="21426433">
              <a:off x="2369265" y="5485598"/>
              <a:ext cx="18734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Cross </a:t>
              </a:r>
              <a:r>
                <a:rPr lang="en-US" sz="1200" dirty="0"/>
                <a:t>or Transverse </a:t>
              </a:r>
              <a:r>
                <a:rPr lang="en-US" sz="1200" dirty="0" smtClean="0"/>
                <a:t>section</a:t>
              </a:r>
              <a:endParaRPr lang="en-US" sz="1200" dirty="0"/>
            </a:p>
          </p:txBody>
        </p:sp>
        <p:sp>
          <p:nvSpPr>
            <p:cNvPr id="5" name="TextBox 4"/>
            <p:cNvSpPr txBox="1"/>
            <p:nvPr/>
          </p:nvSpPr>
          <p:spPr>
            <a:xfrm rot="16200000">
              <a:off x="5754970" y="1941231"/>
              <a:ext cx="18734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Cross </a:t>
              </a:r>
              <a:r>
                <a:rPr lang="en-US" sz="1200" dirty="0"/>
                <a:t>or Transverse </a:t>
              </a:r>
              <a:r>
                <a:rPr lang="en-US" sz="1200" dirty="0" smtClean="0"/>
                <a:t>section</a:t>
              </a:r>
              <a:endParaRPr lang="en-US" sz="1200" dirty="0"/>
            </a:p>
          </p:txBody>
        </p:sp>
        <p:sp>
          <p:nvSpPr>
            <p:cNvPr id="6" name="TextBox 5"/>
            <p:cNvSpPr txBox="1"/>
            <p:nvPr/>
          </p:nvSpPr>
          <p:spPr>
            <a:xfrm rot="21374527">
              <a:off x="5495013" y="5438346"/>
              <a:ext cx="4315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Pith</a:t>
              </a:r>
              <a:endParaRPr lang="en-US" sz="1200" dirty="0"/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6475939" y="4230689"/>
              <a:ext cx="4315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Pith</a:t>
              </a:r>
              <a:endParaRPr lang="en-US" sz="1200" dirty="0"/>
            </a:p>
          </p:txBody>
        </p:sp>
        <p:sp>
          <p:nvSpPr>
            <p:cNvPr id="8" name="TextBox 7"/>
            <p:cNvSpPr txBox="1"/>
            <p:nvPr/>
          </p:nvSpPr>
          <p:spPr>
            <a:xfrm rot="6603099">
              <a:off x="973314" y="3962519"/>
              <a:ext cx="13112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Tangential section</a:t>
              </a:r>
              <a:endParaRPr lang="en-US" sz="1200" dirty="0"/>
            </a:p>
          </p:txBody>
        </p:sp>
        <p:sp>
          <p:nvSpPr>
            <p:cNvPr id="9" name="TextBox 8"/>
            <p:cNvSpPr txBox="1"/>
            <p:nvPr/>
          </p:nvSpPr>
          <p:spPr>
            <a:xfrm rot="13397379">
              <a:off x="4670668" y="3452766"/>
              <a:ext cx="10534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Radial section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6989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44710" y="457200"/>
            <a:ext cx="7703499" cy="6057356"/>
            <a:chOff x="131965" y="152400"/>
            <a:chExt cx="9019198" cy="6505575"/>
          </a:xfrm>
        </p:grpSpPr>
        <p:pic>
          <p:nvPicPr>
            <p:cNvPr id="3" name="Picture 2" descr="Cube Model Templat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393050" y="-1100138"/>
              <a:ext cx="6505575" cy="9010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 descr="Image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438" y="152400"/>
              <a:ext cx="2667000" cy="1493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939260" y="6254588"/>
              <a:ext cx="662880" cy="198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dirty="0" smtClean="0"/>
                <a:t>Radial Plane</a:t>
              </a:r>
              <a:endParaRPr lang="en-US" sz="6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684475" y="4164001"/>
              <a:ext cx="1158350" cy="198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dirty="0" smtClean="0"/>
                <a:t>Cross or Transverse Plane</a:t>
              </a:r>
              <a:endParaRPr lang="en-US" sz="600" dirty="0"/>
            </a:p>
          </p:txBody>
        </p:sp>
        <p:sp>
          <p:nvSpPr>
            <p:cNvPr id="7" name="TextBox 6"/>
            <p:cNvSpPr txBox="1"/>
            <p:nvPr/>
          </p:nvSpPr>
          <p:spPr>
            <a:xfrm rot="5400000">
              <a:off x="-137138" y="3223395"/>
              <a:ext cx="754412" cy="216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dirty="0" smtClean="0"/>
                <a:t>Tangential Plane</a:t>
              </a:r>
              <a:endParaRPr lang="en-US" sz="6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372530" y="4226075"/>
              <a:ext cx="490215" cy="198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dirty="0" smtClean="0"/>
                <a:t>Bottom</a:t>
              </a:r>
              <a:endParaRPr lang="en-US" sz="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6782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7619" y="5072513"/>
            <a:ext cx="6096000" cy="148421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000" b="1" dirty="0"/>
              <a:t>Tangential</a:t>
            </a:r>
            <a:r>
              <a:rPr lang="en-US" sz="2000" dirty="0"/>
              <a:t> </a:t>
            </a:r>
            <a:r>
              <a:rPr lang="en-US" sz="2000" b="1" dirty="0" smtClean="0"/>
              <a:t>section</a:t>
            </a:r>
            <a:r>
              <a:rPr lang="en-US" sz="2000" dirty="0" smtClean="0"/>
              <a:t> </a:t>
            </a:r>
            <a:r>
              <a:rPr lang="en-US" sz="2000" dirty="0"/>
              <a:t>is the plane which is perpendicular to the transvers cut and tangent to the bark. </a:t>
            </a:r>
            <a:endParaRPr lang="en-US" sz="2000" dirty="0" smtClean="0"/>
          </a:p>
          <a:p>
            <a:pPr marL="0" lvl="0" indent="0">
              <a:buNone/>
            </a:pPr>
            <a:r>
              <a:rPr lang="en-US" sz="2000" dirty="0" smtClean="0"/>
              <a:t>This </a:t>
            </a:r>
            <a:r>
              <a:rPr lang="en-US" sz="2000" dirty="0"/>
              <a:t>cut exposes growth rings as a series of wavy lines or stacked cones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Station 1: Three Planes of Wood</a:t>
            </a:r>
            <a:endParaRPr lang="en-US" dirty="0"/>
          </a:p>
        </p:txBody>
      </p:sp>
      <p:pic>
        <p:nvPicPr>
          <p:cNvPr id="6" name="Content Placeholder 6" descr="http://www.puc.edu/Faculty/Gilbert_Muth/art0059.jpg"/>
          <p:cNvPicPr>
            <a:picLocks noGrp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6" t="18155" r="48595" b="63778"/>
          <a:stretch/>
        </p:blipFill>
        <p:spPr bwMode="auto">
          <a:xfrm>
            <a:off x="176033" y="1334703"/>
            <a:ext cx="5486400" cy="3392587"/>
          </a:xfrm>
          <a:prstGeom prst="rect">
            <a:avLst/>
          </a:prstGeom>
          <a:noFill/>
          <a:extLst/>
        </p:spPr>
      </p:pic>
      <p:sp>
        <p:nvSpPr>
          <p:cNvPr id="7" name="TextBox 6"/>
          <p:cNvSpPr txBox="1"/>
          <p:nvPr/>
        </p:nvSpPr>
        <p:spPr>
          <a:xfrm>
            <a:off x="4699855" y="4318907"/>
            <a:ext cx="94352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Figure 1</a:t>
            </a:r>
            <a:endParaRPr lang="en-US" b="1" dirty="0"/>
          </a:p>
        </p:txBody>
      </p:sp>
      <p:sp>
        <p:nvSpPr>
          <p:cNvPr id="8" name="Oval 7"/>
          <p:cNvSpPr/>
          <p:nvPr/>
        </p:nvSpPr>
        <p:spPr>
          <a:xfrm>
            <a:off x="3047999" y="3276600"/>
            <a:ext cx="2092321" cy="881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5" descr="http://www.waldwissen.net/waldwirtschaft/holz/wsl_woodanatomy/wsl_woodanatomy_illustration_en">
            <a:hlinkClick r:id="rId3"/>
          </p:cNvPr>
          <p:cNvPicPr>
            <a:picLocks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8" r="36029" b="5647"/>
          <a:stretch/>
        </p:blipFill>
        <p:spPr bwMode="auto">
          <a:xfrm>
            <a:off x="5988005" y="1256255"/>
            <a:ext cx="2309633" cy="3694498"/>
          </a:xfrm>
          <a:prstGeom prst="rect">
            <a:avLst/>
          </a:prstGeom>
          <a:noFill/>
          <a:extLst/>
        </p:spPr>
      </p:pic>
      <p:sp>
        <p:nvSpPr>
          <p:cNvPr id="10" name="Oval 9"/>
          <p:cNvSpPr/>
          <p:nvPr/>
        </p:nvSpPr>
        <p:spPr>
          <a:xfrm>
            <a:off x="6096000" y="3352800"/>
            <a:ext cx="1505039" cy="4572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Tangential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994965" y="4357958"/>
            <a:ext cx="94352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Figure 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3206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237320" y="159653"/>
            <a:ext cx="860188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Station 1: Three Planes of Wood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 rot="5400000">
            <a:off x="5279758" y="1695960"/>
            <a:ext cx="3870594" cy="2085710"/>
            <a:chOff x="228601" y="3740158"/>
            <a:chExt cx="4952999" cy="2732388"/>
          </a:xfrm>
        </p:grpSpPr>
        <p:pic>
          <p:nvPicPr>
            <p:cNvPr id="4" name="Picture 3" descr="http://0.tqn.com/d/rubberstamping/1/0/p/g/-/-/pie_box_templat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338907" y="2629852"/>
              <a:ext cx="2732388" cy="4952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 rot="21426433">
              <a:off x="1506819" y="5837250"/>
              <a:ext cx="1494161" cy="3204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B050"/>
                  </a:solidFill>
                </a:rPr>
                <a:t>Transvers surface</a:t>
              </a:r>
              <a:endParaRPr lang="en-US" sz="1200" dirty="0">
                <a:solidFill>
                  <a:srgbClr val="00B05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3143781" y="4699411"/>
              <a:ext cx="1543448" cy="3291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B050"/>
                  </a:solidFill>
                </a:rPr>
                <a:t>Transverse surface</a:t>
              </a:r>
              <a:endParaRPr lang="en-US" sz="1200" dirty="0">
                <a:solidFill>
                  <a:srgbClr val="00B05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21374527">
              <a:off x="3245522" y="5875565"/>
              <a:ext cx="254668" cy="1168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Pith</a:t>
              </a:r>
              <a:endParaRPr lang="en-US" sz="1200" dirty="0"/>
            </a:p>
          </p:txBody>
        </p:sp>
        <p:sp>
          <p:nvSpPr>
            <p:cNvPr id="8" name="TextBox 7"/>
            <p:cNvSpPr txBox="1"/>
            <p:nvPr/>
          </p:nvSpPr>
          <p:spPr>
            <a:xfrm rot="6941516">
              <a:off x="319972" y="5123790"/>
              <a:ext cx="1518824" cy="3291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Tangential surface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3091481">
              <a:off x="2525747" y="5001071"/>
              <a:ext cx="1169958" cy="302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00B0F0"/>
                  </a:solidFill>
                </a:rPr>
                <a:t>Radial surface</a:t>
              </a:r>
              <a:endParaRPr lang="en-US" sz="1100" dirty="0">
                <a:solidFill>
                  <a:srgbClr val="00B0F0"/>
                </a:solidFill>
              </a:endParaRPr>
            </a:p>
          </p:txBody>
        </p:sp>
      </p:grp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287505" y="1223514"/>
            <a:ext cx="5379605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Make a 3D </a:t>
            </a:r>
            <a:r>
              <a:rPr lang="en-US" b="1" dirty="0"/>
              <a:t>Model of a Tree Wedge</a:t>
            </a:r>
          </a:p>
          <a:p>
            <a:pPr marL="514350" indent="-514350">
              <a:buAutoNum type="arabicPeriod"/>
            </a:pPr>
            <a:r>
              <a:rPr lang="en-US" dirty="0" smtClean="0"/>
              <a:t>Fold the paper pie box cut out  along the dotted lines to form a 3D wedge.</a:t>
            </a:r>
          </a:p>
          <a:p>
            <a:pPr marL="0" indent="0">
              <a:buNone/>
            </a:pPr>
            <a:r>
              <a:rPr lang="en-US" dirty="0" smtClean="0"/>
              <a:t>2. Before taping or gluing the pie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box, label the surfaces as seen in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Figure 5.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Transvers surface (cross section)</a:t>
            </a:r>
          </a:p>
          <a:p>
            <a:pPr lvl="1"/>
            <a:r>
              <a:rPr lang="en-US" dirty="0" smtClean="0">
                <a:solidFill>
                  <a:srgbClr val="00B0F0"/>
                </a:solidFill>
              </a:rPr>
              <a:t>Radial surface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Tangential surface</a:t>
            </a:r>
          </a:p>
        </p:txBody>
      </p:sp>
      <p:pic>
        <p:nvPicPr>
          <p:cNvPr id="20" name="Content Placeholder 4" descr="http://www.ca.uky.edu/agc/pubs/for/for59/f3.gif"/>
          <p:cNvPicPr>
            <a:picLocks noGrp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419600"/>
            <a:ext cx="3276599" cy="2209800"/>
          </a:xfrm>
          <a:prstGeom prst="rect">
            <a:avLst/>
          </a:prstGeom>
          <a:noFill/>
          <a:extLst/>
        </p:spPr>
      </p:pic>
      <p:sp>
        <p:nvSpPr>
          <p:cNvPr id="23" name="TextBox 22"/>
          <p:cNvSpPr txBox="1"/>
          <p:nvPr/>
        </p:nvSpPr>
        <p:spPr>
          <a:xfrm>
            <a:off x="7086599" y="4562099"/>
            <a:ext cx="191655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 Rounded MT Bold" panose="020F0704030504030204" pitchFamily="34" charset="0"/>
              </a:rPr>
              <a:t>TRANSVERS SURFACE</a:t>
            </a:r>
            <a:endParaRPr lang="en-US" sz="1200" dirty="0">
              <a:latin typeface="Arial Rounded MT Bold" panose="020F07040305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44874" y="6371789"/>
            <a:ext cx="1029769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Figure 5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712349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2157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Station 2: Macroscopic Anatomy of a Tree Trunk</a:t>
            </a:r>
            <a:br>
              <a:rPr lang="en-US" sz="3200" dirty="0" smtClean="0"/>
            </a:br>
            <a:r>
              <a:rPr lang="en-US" sz="2800" dirty="0" smtClean="0"/>
              <a:t>Features Seen in a Transvers Section</a:t>
            </a:r>
            <a:endParaRPr lang="en-US" sz="28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211903" y="1837979"/>
            <a:ext cx="4648200" cy="4324695"/>
          </a:xfrm>
        </p:spPr>
        <p:txBody>
          <a:bodyPr>
            <a:normAutofit fontScale="92500" lnSpcReduction="20000"/>
          </a:bodyPr>
          <a:lstStyle/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b="1" dirty="0" smtClean="0"/>
              <a:t>Figure 6 – Transvers section shows </a:t>
            </a:r>
            <a:r>
              <a:rPr lang="en-US" sz="1800" b="1" dirty="0"/>
              <a:t>3 </a:t>
            </a:r>
            <a:r>
              <a:rPr lang="en-US" sz="1800" b="1" dirty="0" smtClean="0"/>
              <a:t>key </a:t>
            </a:r>
            <a:r>
              <a:rPr lang="en-US" sz="1800" b="1" dirty="0"/>
              <a:t>features (Pith, Bark and </a:t>
            </a:r>
            <a:r>
              <a:rPr lang="en-US" sz="1800" b="1" dirty="0" smtClean="0"/>
              <a:t>Xylem) of a tree trunk.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800" b="1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b="1" dirty="0" smtClean="0"/>
              <a:t>Pith</a:t>
            </a:r>
            <a:r>
              <a:rPr lang="en-US" sz="1800" dirty="0" smtClean="0"/>
              <a:t> </a:t>
            </a:r>
            <a:r>
              <a:rPr lang="en-US" sz="1800" dirty="0"/>
              <a:t>is the oldest part of the tree and forms the core of the trunk</a:t>
            </a:r>
            <a:r>
              <a:rPr lang="en-US" sz="1800" dirty="0" smtClean="0"/>
              <a:t>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8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b="1" dirty="0" smtClean="0"/>
              <a:t>Bark</a:t>
            </a:r>
            <a:r>
              <a:rPr lang="en-US" sz="1800" dirty="0" smtClean="0"/>
              <a:t> </a:t>
            </a:r>
            <a:r>
              <a:rPr lang="en-US" sz="1800" dirty="0"/>
              <a:t>consists of outer layers of dead cells </a:t>
            </a:r>
            <a:r>
              <a:rPr lang="en-US" sz="1800" dirty="0" smtClean="0"/>
              <a:t>and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 an </a:t>
            </a:r>
            <a:r>
              <a:rPr lang="en-US" sz="1800" dirty="0"/>
              <a:t>inner layer of live, dividing cells. Bark has a </a:t>
            </a:r>
            <a:endParaRPr lang="en-US" sz="18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dirty="0" smtClean="0"/>
              <a:t>       protective </a:t>
            </a:r>
            <a:r>
              <a:rPr lang="en-US" sz="1800" dirty="0"/>
              <a:t>function, helping prevent attack by </a:t>
            </a:r>
            <a:endParaRPr lang="en-US" sz="18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dirty="0" smtClean="0"/>
              <a:t>       insect </a:t>
            </a:r>
            <a:r>
              <a:rPr lang="en-US" sz="1800" dirty="0"/>
              <a:t>and fungal pests, and stopping </a:t>
            </a:r>
            <a:r>
              <a:rPr lang="en-US" sz="1800" dirty="0" smtClean="0"/>
              <a:t>the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dirty="0" smtClean="0"/>
              <a:t>       interior of </a:t>
            </a:r>
            <a:r>
              <a:rPr lang="en-US" sz="1800" dirty="0"/>
              <a:t>the trunk from drying out</a:t>
            </a:r>
            <a:r>
              <a:rPr lang="en-US" sz="1800" dirty="0" smtClean="0"/>
              <a:t>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800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b="1" dirty="0" smtClean="0"/>
              <a:t>Xylem – 2 main components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400" b="1" i="1" dirty="0" smtClean="0"/>
              <a:t>Sapwood</a:t>
            </a:r>
            <a:r>
              <a:rPr lang="en-US" sz="1400" i="1" dirty="0" smtClean="0"/>
              <a:t> </a:t>
            </a:r>
            <a:r>
              <a:rPr lang="en-US" sz="1400" dirty="0"/>
              <a:t>consists of live cells that carry and store water and </a:t>
            </a:r>
            <a:r>
              <a:rPr lang="en-US" sz="1400" dirty="0" smtClean="0"/>
              <a:t>nutrients </a:t>
            </a:r>
            <a:r>
              <a:rPr lang="en-US" sz="1400" dirty="0"/>
              <a:t>from the roots to the rest of the tree</a:t>
            </a:r>
            <a:r>
              <a:rPr lang="en-US" sz="1400" dirty="0" smtClean="0"/>
              <a:t>.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400" b="1" i="1" dirty="0" smtClean="0"/>
              <a:t>Heartwood</a:t>
            </a:r>
            <a:r>
              <a:rPr lang="en-US" sz="1400" i="1" dirty="0" smtClean="0"/>
              <a:t> </a:t>
            </a:r>
            <a:r>
              <a:rPr lang="en-US" sz="1400" dirty="0"/>
              <a:t>is </a:t>
            </a:r>
            <a:r>
              <a:rPr lang="en-US" sz="1400" dirty="0" smtClean="0"/>
              <a:t>dead (</a:t>
            </a:r>
            <a:r>
              <a:rPr lang="en-US" sz="1400" dirty="0"/>
              <a:t>physiologically </a:t>
            </a:r>
            <a:r>
              <a:rPr lang="en-US" sz="1400" dirty="0" smtClean="0"/>
              <a:t>inactive), </a:t>
            </a:r>
            <a:r>
              <a:rPr lang="en-US" sz="1400" dirty="0"/>
              <a:t>darker </a:t>
            </a:r>
            <a:r>
              <a:rPr lang="en-US" sz="1400" dirty="0" smtClean="0"/>
              <a:t>color </a:t>
            </a:r>
            <a:r>
              <a:rPr lang="en-US" sz="1400" dirty="0"/>
              <a:t>and is older xylem that has been infiltrated by </a:t>
            </a:r>
            <a:r>
              <a:rPr lang="en-US" sz="1400" dirty="0" smtClean="0"/>
              <a:t>resins </a:t>
            </a:r>
            <a:r>
              <a:rPr lang="en-US" sz="1400" dirty="0"/>
              <a:t>and has lost its ability to conduct </a:t>
            </a:r>
            <a:r>
              <a:rPr lang="en-US" sz="1400" dirty="0" smtClean="0"/>
              <a:t>water.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800" dirty="0" smtClean="0"/>
          </a:p>
        </p:txBody>
      </p:sp>
      <p:pic>
        <p:nvPicPr>
          <p:cNvPr id="8" name="Picture 2" descr="http://www.woodworkplansmadeeasy.com/wp-content/images/wood-cross-section_taxus_wood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847504"/>
            <a:ext cx="3962400" cy="411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34847" y="6033116"/>
            <a:ext cx="94352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Figure 6</a:t>
            </a:r>
            <a:endParaRPr lang="en-US" b="1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1061376" y="4572000"/>
            <a:ext cx="31564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061376" y="5334000"/>
            <a:ext cx="63129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61376" y="4572000"/>
            <a:ext cx="0" cy="762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45729" y="4953000"/>
            <a:ext cx="31564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49503" y="4768334"/>
            <a:ext cx="70872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Xylem</a:t>
            </a:r>
            <a:endParaRPr lang="en-US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025661" y="3429000"/>
            <a:ext cx="484428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Pith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56947" y="2209800"/>
            <a:ext cx="524503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Bark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51267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grandpacliff.com/Trees/Img-Trees/annualrings&amp;kn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38345"/>
            <a:ext cx="4478692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65322" y="4703170"/>
            <a:ext cx="3704420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This </a:t>
            </a:r>
            <a:r>
              <a:rPr lang="en-US" dirty="0">
                <a:solidFill>
                  <a:srgbClr val="000000"/>
                </a:solidFill>
              </a:rPr>
              <a:t>tree trunk </a:t>
            </a:r>
            <a:r>
              <a:rPr lang="en-US" dirty="0" smtClean="0">
                <a:solidFill>
                  <a:srgbClr val="000000"/>
                </a:solidFill>
              </a:rPr>
              <a:t>has </a:t>
            </a:r>
            <a:r>
              <a:rPr lang="en-US" dirty="0">
                <a:solidFill>
                  <a:srgbClr val="000000"/>
                </a:solidFill>
              </a:rPr>
              <a:t>24 annual </a:t>
            </a:r>
            <a:r>
              <a:rPr lang="en-US" dirty="0" smtClean="0">
                <a:solidFill>
                  <a:srgbClr val="000000"/>
                </a:solidFill>
              </a:rPr>
              <a:t>rings.</a:t>
            </a:r>
            <a:r>
              <a:rPr lang="en-US" dirty="0">
                <a:solidFill>
                  <a:srgbClr val="000000"/>
                </a:solidFill>
              </a:rPr>
              <a:t> </a:t>
            </a:r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>
                <a:solidFill>
                  <a:srgbClr val="000000"/>
                </a:solidFill>
              </a:rPr>
              <a:t>outside, darker layer on the left side of the photo is the bark of the trunk.  </a:t>
            </a:r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>
                <a:solidFill>
                  <a:srgbClr val="000000"/>
                </a:solidFill>
              </a:rPr>
              <a:t>pith can be seen </a:t>
            </a:r>
            <a:r>
              <a:rPr lang="en-US" dirty="0" smtClean="0">
                <a:solidFill>
                  <a:srgbClr val="000000"/>
                </a:solidFill>
              </a:rPr>
              <a:t>at the center of the ring.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1925" y="4191000"/>
            <a:ext cx="42767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 </a:t>
            </a:r>
            <a:r>
              <a:rPr lang="en-US" dirty="0"/>
              <a:t>cross-section of a</a:t>
            </a:r>
            <a:r>
              <a:rPr lang="en-US" b="1" dirty="0"/>
              <a:t> tree</a:t>
            </a:r>
            <a:r>
              <a:rPr lang="en-US" dirty="0"/>
              <a:t> </a:t>
            </a:r>
            <a:r>
              <a:rPr lang="en-US" dirty="0" smtClean="0"/>
              <a:t>shows a series of concentric </a:t>
            </a:r>
            <a:r>
              <a:rPr lang="en-US" b="1" dirty="0" smtClean="0"/>
              <a:t>rings</a:t>
            </a:r>
            <a:r>
              <a:rPr lang="en-US" dirty="0"/>
              <a:t>. </a:t>
            </a:r>
            <a:r>
              <a:rPr lang="en-US" dirty="0" smtClean="0"/>
              <a:t>A</a:t>
            </a:r>
            <a:r>
              <a:rPr lang="en-US" dirty="0"/>
              <a:t> tree ring is </a:t>
            </a:r>
            <a:r>
              <a:rPr lang="en-US" dirty="0" smtClean="0"/>
              <a:t>a </a:t>
            </a:r>
            <a:r>
              <a:rPr lang="en-US" dirty="0"/>
              <a:t>layer of </a:t>
            </a:r>
            <a:r>
              <a:rPr lang="en-US" dirty="0" smtClean="0"/>
              <a:t>wood that results </a:t>
            </a:r>
            <a:r>
              <a:rPr lang="en-US" dirty="0"/>
              <a:t>from </a:t>
            </a:r>
            <a:r>
              <a:rPr lang="en-US" dirty="0" smtClean="0"/>
              <a:t>periodic cellular growth.</a:t>
            </a:r>
          </a:p>
          <a:p>
            <a:r>
              <a:rPr lang="en-US" dirty="0" smtClean="0"/>
              <a:t>Each </a:t>
            </a:r>
            <a:r>
              <a:rPr lang="en-US" dirty="0"/>
              <a:t>growth ring </a:t>
            </a:r>
            <a:r>
              <a:rPr lang="en-US" dirty="0" smtClean="0"/>
              <a:t>formed over a year is called </a:t>
            </a:r>
            <a:r>
              <a:rPr lang="en-US" dirty="0"/>
              <a:t>an annual </a:t>
            </a:r>
            <a:r>
              <a:rPr lang="en-US" dirty="0" smtClean="0"/>
              <a:t>ring</a:t>
            </a:r>
          </a:p>
        </p:txBody>
      </p:sp>
      <p:pic>
        <p:nvPicPr>
          <p:cNvPr id="5" name="Picture 8" descr="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143000"/>
            <a:ext cx="4419600" cy="283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23358" y="3613315"/>
            <a:ext cx="94352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Figure 7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107164" y="4333838"/>
            <a:ext cx="94352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Figure 8</a:t>
            </a:r>
            <a:endParaRPr lang="en-US" b="1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192157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Station 2: Macroscopic Anatomy of a Tree Trunk</a:t>
            </a:r>
            <a:br>
              <a:rPr lang="en-US" sz="3200" dirty="0" smtClean="0"/>
            </a:br>
            <a:r>
              <a:rPr lang="en-US" sz="2800" dirty="0" smtClean="0"/>
              <a:t>Features Seen in a Transvers Section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53205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19200" y="5410200"/>
            <a:ext cx="7010400" cy="10668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800" dirty="0" smtClean="0"/>
              <a:t>New layers </a:t>
            </a:r>
            <a:r>
              <a:rPr lang="en-US" sz="2800" dirty="0"/>
              <a:t>of wood </a:t>
            </a:r>
            <a:r>
              <a:rPr lang="en-US" sz="2800" dirty="0" smtClean="0"/>
              <a:t>(annual ring) are </a:t>
            </a:r>
            <a:r>
              <a:rPr lang="en-US" sz="2800" dirty="0"/>
              <a:t>added by the actively dividing cells of the </a:t>
            </a:r>
            <a:r>
              <a:rPr lang="en-US" sz="2800" b="1" i="1" dirty="0"/>
              <a:t>cambium</a:t>
            </a:r>
            <a:r>
              <a:rPr lang="en-US" sz="2800" dirty="0" smtClean="0"/>
              <a:t>.</a:t>
            </a:r>
          </a:p>
          <a:p>
            <a:pPr marL="0" indent="0">
              <a:buNone/>
            </a:pPr>
            <a:r>
              <a:rPr lang="en-US" sz="2800" dirty="0" smtClean="0"/>
              <a:t>Cambium is a cellular plant tissue from which Xylem and Phloem grow by cellular division.</a:t>
            </a:r>
            <a:endParaRPr lang="en-US" sz="2800" dirty="0"/>
          </a:p>
        </p:txBody>
      </p:sp>
      <p:pic>
        <p:nvPicPr>
          <p:cNvPr id="3" name="Picture 6" descr="http://halfsidebamboo.info/wordpress/wp-content/themes/thesis/images/vascular/1_camb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17638"/>
            <a:ext cx="5410200" cy="383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43072" y="4887995"/>
            <a:ext cx="94352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Figure 9</a:t>
            </a:r>
            <a:endParaRPr lang="en-US" b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192157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Station 2: Macroscopic Anatomy of a Tree Trunk</a:t>
            </a:r>
            <a:br>
              <a:rPr lang="en-US" sz="3200" dirty="0" smtClean="0"/>
            </a:br>
            <a:r>
              <a:rPr lang="en-US" sz="2800" dirty="0" smtClean="0"/>
              <a:t>Features Seen in a Transvers Section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8924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>
            <a:spLocks noGrp="1"/>
          </p:cNvSpPr>
          <p:nvPr>
            <p:ph type="title"/>
          </p:nvPr>
        </p:nvSpPr>
        <p:spPr>
          <a:xfrm>
            <a:off x="533400" y="882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Station 2: Macroscopic Anatomy of a Tree Trunk</a:t>
            </a:r>
            <a:br>
              <a:rPr lang="en-US" sz="3600" dirty="0"/>
            </a:br>
            <a:r>
              <a:rPr lang="en-US" sz="3600" dirty="0"/>
              <a:t>Features Seen in a Transvers Section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293210" cy="18934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Adding to your 3D Model of a Tree Wedge</a:t>
            </a:r>
          </a:p>
          <a:p>
            <a:r>
              <a:rPr lang="en-US" dirty="0" smtClean="0"/>
              <a:t>Draw tree rings on your paper tree wedge.</a:t>
            </a:r>
          </a:p>
          <a:p>
            <a:r>
              <a:rPr lang="en-US" dirty="0" smtClean="0"/>
              <a:t>Label the pith, heartwood, sapwood and bark and cambium.</a:t>
            </a:r>
          </a:p>
        </p:txBody>
      </p:sp>
      <p:pic>
        <p:nvPicPr>
          <p:cNvPr id="8" name="Picture 2" descr="a diagram of a tree wedge showing the dead outer bark, the live inner bark (or phloem), the live wood (or sapwood) and dead wood (or heartwood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21" y="3227543"/>
            <a:ext cx="3509420" cy="329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4" descr="http://www.ca.uky.edu/agc/pubs/for/for59/f3.gif"/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62" y="3873712"/>
            <a:ext cx="3352799" cy="2235540"/>
          </a:xfrm>
          <a:prstGeom prst="rect">
            <a:avLst/>
          </a:prstGeom>
          <a:noFill/>
          <a:extLst/>
        </p:spPr>
      </p:pic>
      <p:sp>
        <p:nvSpPr>
          <p:cNvPr id="11" name="TextBox 10"/>
          <p:cNvSpPr txBox="1"/>
          <p:nvPr/>
        </p:nvSpPr>
        <p:spPr>
          <a:xfrm>
            <a:off x="5562600" y="5142121"/>
            <a:ext cx="63971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Bark</a:t>
            </a:r>
            <a:endParaRPr lang="en-US" sz="1000" dirty="0"/>
          </a:p>
        </p:txBody>
      </p:sp>
      <p:sp>
        <p:nvSpPr>
          <p:cNvPr id="12" name="Rectangle 11"/>
          <p:cNvSpPr/>
          <p:nvPr/>
        </p:nvSpPr>
        <p:spPr>
          <a:xfrm>
            <a:off x="5095301" y="3436461"/>
            <a:ext cx="1107010" cy="731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048501" y="3993665"/>
            <a:ext cx="9144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Heartwood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6478861" y="5142121"/>
            <a:ext cx="665567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Sapwood</a:t>
            </a:r>
            <a:endParaRPr lang="en-US" sz="1000" dirty="0"/>
          </a:p>
        </p:txBody>
      </p:sp>
      <p:sp>
        <p:nvSpPr>
          <p:cNvPr id="18" name="Rectangle 17"/>
          <p:cNvSpPr/>
          <p:nvPr/>
        </p:nvSpPr>
        <p:spPr>
          <a:xfrm>
            <a:off x="7048501" y="5918283"/>
            <a:ext cx="1524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795701" y="3313350"/>
            <a:ext cx="52067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Pith</a:t>
            </a:r>
            <a:endParaRPr lang="en-US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5566374" y="3627491"/>
            <a:ext cx="683200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Cambium</a:t>
            </a:r>
            <a:endParaRPr lang="en-US" sz="1000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907974" y="3802432"/>
            <a:ext cx="111826" cy="3659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531613" y="5700576"/>
            <a:ext cx="106054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Figure 10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3466597" y="5718228"/>
            <a:ext cx="94352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Figure 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5233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6882" y="213787"/>
            <a:ext cx="8229600" cy="842316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Arial" pitchFamily="34" charset="0"/>
                <a:cs typeface="Arial" pitchFamily="34" charset="0"/>
              </a:rPr>
              <a:t>Station 3: </a:t>
            </a:r>
            <a:r>
              <a:rPr lang="en-US" sz="4000" dirty="0" smtClean="0"/>
              <a:t>Plant Vascular Systems</a:t>
            </a:r>
            <a:br>
              <a:rPr lang="en-US" sz="4000" dirty="0" smtClean="0"/>
            </a:br>
            <a:r>
              <a:rPr lang="en-US" sz="2800" dirty="0" smtClean="0"/>
              <a:t>Xylem Functions to Conduct Water and Nutrients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96984" y="1322222"/>
            <a:ext cx="3489215" cy="99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/>
              <a:t>XYLEM</a:t>
            </a:r>
            <a:r>
              <a:rPr lang="en-US" sz="1800" dirty="0" smtClean="0"/>
              <a:t>  tissue </a:t>
            </a:r>
            <a:r>
              <a:rPr lang="en-US" sz="1800" dirty="0"/>
              <a:t>conducts </a:t>
            </a:r>
            <a:r>
              <a:rPr lang="en-US" sz="1800" dirty="0" smtClean="0"/>
              <a:t>water </a:t>
            </a:r>
            <a:r>
              <a:rPr lang="en-US" sz="1800" dirty="0"/>
              <a:t>and </a:t>
            </a:r>
            <a:r>
              <a:rPr lang="en-US" sz="1800" dirty="0" smtClean="0"/>
              <a:t>dissolved </a:t>
            </a:r>
            <a:r>
              <a:rPr lang="en-US" sz="1800" dirty="0"/>
              <a:t>nutrients from the roots throughout the plant.</a:t>
            </a:r>
            <a:endParaRPr lang="en-US" sz="1800" dirty="0" smtClean="0"/>
          </a:p>
        </p:txBody>
      </p:sp>
      <p:pic>
        <p:nvPicPr>
          <p:cNvPr id="13" name="Picture 2" descr="http://www.uvm.edu/~inquiryb/webquest/fa07/memaynar/Pictures/cypress-pine-tre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59" y="2331658"/>
            <a:ext cx="2245154" cy="3315345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own Arrow 13"/>
          <p:cNvSpPr/>
          <p:nvPr/>
        </p:nvSpPr>
        <p:spPr>
          <a:xfrm>
            <a:off x="1430504" y="3117969"/>
            <a:ext cx="317500" cy="1850420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 rot="10800000">
            <a:off x="2461893" y="3084738"/>
            <a:ext cx="317500" cy="1809184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66930" y="5647002"/>
            <a:ext cx="3149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Water and nutrients move up while sugars move down to the roots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1307625" y="6160114"/>
            <a:ext cx="106054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Figure 11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096000" y="6223555"/>
            <a:ext cx="106054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Figure 12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04681" y="3203502"/>
            <a:ext cx="579902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sugars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396984" y="1365244"/>
            <a:ext cx="797648" cy="273357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6" descr="Figure 7: Internal transport system in a tree. (A) Enlarged xylem vessel. (B) Enlarged mature sieve element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583" y="1578256"/>
            <a:ext cx="4380806" cy="46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07046" y="4599057"/>
            <a:ext cx="84350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XYLEM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778207" y="3751175"/>
            <a:ext cx="1275933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w</a:t>
            </a:r>
            <a:r>
              <a:rPr lang="en-US" sz="1000" dirty="0" smtClean="0"/>
              <a:t>ater and nutrients move one way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56834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3718</TotalTime>
  <Words>1629</Words>
  <Application>Microsoft Office PowerPoint</Application>
  <PresentationFormat>On-screen Show (4:3)</PresentationFormat>
  <Paragraphs>242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Arial Rounded MT Bold</vt:lpstr>
      <vt:lpstr>Calibri</vt:lpstr>
      <vt:lpstr>Times New Roman</vt:lpstr>
      <vt:lpstr>Office Theme</vt:lpstr>
      <vt:lpstr>Station 1: Three Planes of Wood</vt:lpstr>
      <vt:lpstr>Station 1: Three Planes of Wood</vt:lpstr>
      <vt:lpstr>Station 1: Three Planes of Wood</vt:lpstr>
      <vt:lpstr>PowerPoint Presentation</vt:lpstr>
      <vt:lpstr>Station 2: Macroscopic Anatomy of a Tree Trunk Features Seen in a Transvers Section</vt:lpstr>
      <vt:lpstr>PowerPoint Presentation</vt:lpstr>
      <vt:lpstr>PowerPoint Presentation</vt:lpstr>
      <vt:lpstr>Station 2: Macroscopic Anatomy of a Tree Trunk Features Seen in a Transvers Section  </vt:lpstr>
      <vt:lpstr>Station 3: Plant Vascular Systems Xylem Functions to Conduct Water and Nutrients</vt:lpstr>
      <vt:lpstr>Station 3: Plant Vascular Systems Xylem Functions to Conduct Water and Nutrients</vt:lpstr>
      <vt:lpstr>Station 3: Plant Vascular Systems Phloem Functions to Conduction Sugars and Mineral</vt:lpstr>
      <vt:lpstr>Station 3: Plant Vascular Systems Phloem Functions to Conduction Sugars and Mineral</vt:lpstr>
      <vt:lpstr>Station 4: Transvers Section Microscopic view of Growth Rings (Earlywood and Latewood)</vt:lpstr>
      <vt:lpstr>Station 4: Transvers Section  Microscopic view of Earlywood and Latewood</vt:lpstr>
      <vt:lpstr>Station 4: Transvers Section  Electron Microscopy of Earlywood and Latewood</vt:lpstr>
      <vt:lpstr>Station 5: Micro­scopic Tree Anatomy Rays and Resin Ducts</vt:lpstr>
      <vt:lpstr>Station 5: Micro­scopic Tree Anatomy Rays and Resin Ducts</vt:lpstr>
      <vt:lpstr>Station 6: Micro­scopic Tree Anatomy Histology </vt:lpstr>
      <vt:lpstr>Station 6: Micro­scopic Tree Anatomy Histology</vt:lpstr>
      <vt:lpstr>Station 6: Micro­scopic Tree Anatomy Histology</vt:lpstr>
      <vt:lpstr>Station 7: Micro­scopic Tree Anatomy Histology Cube</vt:lpstr>
      <vt:lpstr>PowerPoint Presentation</vt:lpstr>
      <vt:lpstr>PowerPoint Presentation</vt:lpstr>
      <vt:lpstr>Station 8: Mountain Pine Beetle</vt:lpstr>
      <vt:lpstr>Station 8: Mountain Pine Beetle</vt:lpstr>
      <vt:lpstr>Station 8: Mountain Pine Beetle</vt:lpstr>
      <vt:lpstr>Station 8: Mountain Pine Beetle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Station 1 3 Planes of Wood</dc:title>
  <dc:creator>Tammy Maldonado</dc:creator>
  <cp:lastModifiedBy>Tammy Maldonado</cp:lastModifiedBy>
  <cp:revision>113</cp:revision>
  <cp:lastPrinted>2017-07-13T19:40:51Z</cp:lastPrinted>
  <dcterms:created xsi:type="dcterms:W3CDTF">2013-03-22T00:09:11Z</dcterms:created>
  <dcterms:modified xsi:type="dcterms:W3CDTF">2017-07-13T19:48:22Z</dcterms:modified>
</cp:coreProperties>
</file>